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85" r:id="rId2"/>
    <p:sldId id="272" r:id="rId3"/>
    <p:sldId id="259" r:id="rId4"/>
    <p:sldId id="258" r:id="rId5"/>
    <p:sldId id="276" r:id="rId6"/>
    <p:sldId id="257" r:id="rId7"/>
    <p:sldId id="271" r:id="rId8"/>
    <p:sldId id="279" r:id="rId9"/>
    <p:sldId id="273" r:id="rId10"/>
    <p:sldId id="260" r:id="rId11"/>
    <p:sldId id="292" r:id="rId12"/>
    <p:sldId id="261" r:id="rId13"/>
    <p:sldId id="262" r:id="rId14"/>
    <p:sldId id="288" r:id="rId15"/>
    <p:sldId id="287" r:id="rId16"/>
    <p:sldId id="289" r:id="rId17"/>
    <p:sldId id="290" r:id="rId18"/>
    <p:sldId id="263" r:id="rId19"/>
    <p:sldId id="291" r:id="rId20"/>
    <p:sldId id="264" r:id="rId21"/>
    <p:sldId id="283" r:id="rId22"/>
    <p:sldId id="284" r:id="rId23"/>
    <p:sldId id="268" r:id="rId24"/>
    <p:sldId id="280" r:id="rId25"/>
    <p:sldId id="265" r:id="rId26"/>
    <p:sldId id="274" r:id="rId27"/>
    <p:sldId id="286" r:id="rId28"/>
    <p:sldId id="267" r:id="rId29"/>
    <p:sldId id="277"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746" autoAdjust="0"/>
  </p:normalViewPr>
  <p:slideViewPr>
    <p:cSldViewPr snapToGrid="0">
      <p:cViewPr>
        <p:scale>
          <a:sx n="80" d="100"/>
          <a:sy n="80" d="100"/>
        </p:scale>
        <p:origin x="-24" y="4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23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 Id="rId38" Type="http://schemas.microsoft.com/office/2015/10/relationships/revisionInfo" Target="revisionInfo.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ED5F1-86F9-4EA9-9B36-6E26F64CE08F}" type="doc">
      <dgm:prSet loTypeId="urn:microsoft.com/office/officeart/2008/layout/LinedList" loCatId="list" qsTypeId="urn:microsoft.com/office/officeart/2005/8/quickstyle/simple5" qsCatId="simple" csTypeId="urn:microsoft.com/office/officeart/2005/8/colors/accent1_4" csCatId="accent1" phldr="1"/>
      <dgm:spPr/>
      <dgm:t>
        <a:bodyPr/>
        <a:lstStyle/>
        <a:p>
          <a:endParaRPr lang="en-US"/>
        </a:p>
      </dgm:t>
    </dgm:pt>
    <dgm:pt modelId="{8F674865-849D-4F0E-9432-CA289987E752}">
      <dgm:prSet/>
      <dgm:spPr/>
      <dgm:t>
        <a:bodyPr/>
        <a:lstStyle/>
        <a:p>
          <a:r>
            <a:rPr lang="en-US"/>
            <a:t>Review a sample student essay</a:t>
          </a:r>
        </a:p>
      </dgm:t>
    </dgm:pt>
    <dgm:pt modelId="{7395EA76-F24A-48B4-8257-A7FA0B3E8255}" type="parTrans" cxnId="{CC34AA42-752C-41D4-9892-D8EB7C0F1358}">
      <dgm:prSet/>
      <dgm:spPr/>
      <dgm:t>
        <a:bodyPr/>
        <a:lstStyle/>
        <a:p>
          <a:endParaRPr lang="en-US"/>
        </a:p>
      </dgm:t>
    </dgm:pt>
    <dgm:pt modelId="{D52F9A74-033F-461C-8A8F-878336DF91D8}" type="sibTrans" cxnId="{CC34AA42-752C-41D4-9892-D8EB7C0F1358}">
      <dgm:prSet/>
      <dgm:spPr/>
      <dgm:t>
        <a:bodyPr/>
        <a:lstStyle/>
        <a:p>
          <a:endParaRPr lang="en-US"/>
        </a:p>
      </dgm:t>
    </dgm:pt>
    <dgm:pt modelId="{5858AF2E-D2B8-4B28-8920-0FF642C59100}">
      <dgm:prSet/>
      <dgm:spPr/>
      <dgm:t>
        <a:bodyPr/>
        <a:lstStyle/>
        <a:p>
          <a:r>
            <a:rPr lang="en-US"/>
            <a:t>Choose one area to focus on to support the author</a:t>
          </a:r>
        </a:p>
      </dgm:t>
    </dgm:pt>
    <dgm:pt modelId="{585D1A6A-F13B-4594-A8B8-6E4DC8D9E6B9}" type="parTrans" cxnId="{CF67880A-6585-4D03-9070-8377771B8D59}">
      <dgm:prSet/>
      <dgm:spPr/>
      <dgm:t>
        <a:bodyPr/>
        <a:lstStyle/>
        <a:p>
          <a:endParaRPr lang="en-US"/>
        </a:p>
      </dgm:t>
    </dgm:pt>
    <dgm:pt modelId="{F55CD97E-76D1-4B55-854F-0524E6127D66}" type="sibTrans" cxnId="{CF67880A-6585-4D03-9070-8377771B8D59}">
      <dgm:prSet/>
      <dgm:spPr/>
      <dgm:t>
        <a:bodyPr/>
        <a:lstStyle/>
        <a:p>
          <a:endParaRPr lang="en-US"/>
        </a:p>
      </dgm:t>
    </dgm:pt>
    <dgm:pt modelId="{6940B909-4D17-40EC-AC6C-04D3EA311242}">
      <dgm:prSet/>
      <dgm:spPr/>
      <dgm:t>
        <a:bodyPr/>
        <a:lstStyle/>
        <a:p>
          <a:r>
            <a:rPr lang="en-US"/>
            <a:t>How would you guide a writer in support of the area of growth?</a:t>
          </a:r>
        </a:p>
      </dgm:t>
    </dgm:pt>
    <dgm:pt modelId="{A28A499C-0150-4EC1-A90E-A9EA7E1839D5}" type="parTrans" cxnId="{CEE02597-704A-47B4-AFED-998E668A6511}">
      <dgm:prSet/>
      <dgm:spPr/>
      <dgm:t>
        <a:bodyPr/>
        <a:lstStyle/>
        <a:p>
          <a:endParaRPr lang="en-US"/>
        </a:p>
      </dgm:t>
    </dgm:pt>
    <dgm:pt modelId="{E6C9D420-365B-459B-99AE-26B21D80EA1E}" type="sibTrans" cxnId="{CEE02597-704A-47B4-AFED-998E668A6511}">
      <dgm:prSet/>
      <dgm:spPr/>
      <dgm:t>
        <a:bodyPr/>
        <a:lstStyle/>
        <a:p>
          <a:endParaRPr lang="en-US"/>
        </a:p>
      </dgm:t>
    </dgm:pt>
    <dgm:pt modelId="{030B435D-0147-4846-9FDB-D08DDD9EFC71}">
      <dgm:prSet/>
      <dgm:spPr/>
      <dgm:t>
        <a:bodyPr/>
        <a:lstStyle/>
        <a:p>
          <a:r>
            <a:rPr lang="en-US" dirty="0"/>
            <a:t>Partner share</a:t>
          </a:r>
        </a:p>
      </dgm:t>
    </dgm:pt>
    <dgm:pt modelId="{9C00E411-9298-4759-A6E9-17322B3383B7}" type="parTrans" cxnId="{DFE9E537-6D98-43D8-931D-24019AE92D26}">
      <dgm:prSet/>
      <dgm:spPr/>
      <dgm:t>
        <a:bodyPr/>
        <a:lstStyle/>
        <a:p>
          <a:endParaRPr lang="en-US"/>
        </a:p>
      </dgm:t>
    </dgm:pt>
    <dgm:pt modelId="{D6F9CE73-C63E-4FB8-BFBF-2957372A27F9}" type="sibTrans" cxnId="{DFE9E537-6D98-43D8-931D-24019AE92D26}">
      <dgm:prSet/>
      <dgm:spPr/>
      <dgm:t>
        <a:bodyPr/>
        <a:lstStyle/>
        <a:p>
          <a:endParaRPr lang="en-US"/>
        </a:p>
      </dgm:t>
    </dgm:pt>
    <dgm:pt modelId="{2C17A748-F113-4E72-95B3-6F1046E2ED27}" type="pres">
      <dgm:prSet presAssocID="{4ADED5F1-86F9-4EA9-9B36-6E26F64CE08F}" presName="vert0" presStyleCnt="0">
        <dgm:presLayoutVars>
          <dgm:dir/>
          <dgm:animOne val="branch"/>
          <dgm:animLvl val="lvl"/>
        </dgm:presLayoutVars>
      </dgm:prSet>
      <dgm:spPr/>
      <dgm:t>
        <a:bodyPr/>
        <a:lstStyle/>
        <a:p>
          <a:endParaRPr lang="en-US"/>
        </a:p>
      </dgm:t>
    </dgm:pt>
    <dgm:pt modelId="{0D4A9B29-924B-44E9-AF3B-FB5A66A0B8F5}" type="pres">
      <dgm:prSet presAssocID="{8F674865-849D-4F0E-9432-CA289987E752}" presName="thickLine" presStyleLbl="alignNode1" presStyleIdx="0" presStyleCnt="4"/>
      <dgm:spPr/>
    </dgm:pt>
    <dgm:pt modelId="{0F0FAF3A-0574-4903-906C-F6782D7A78F2}" type="pres">
      <dgm:prSet presAssocID="{8F674865-849D-4F0E-9432-CA289987E752}" presName="horz1" presStyleCnt="0"/>
      <dgm:spPr/>
    </dgm:pt>
    <dgm:pt modelId="{DDF6C02A-C2BD-4167-9820-3C88F30E3390}" type="pres">
      <dgm:prSet presAssocID="{8F674865-849D-4F0E-9432-CA289987E752}" presName="tx1" presStyleLbl="revTx" presStyleIdx="0" presStyleCnt="4"/>
      <dgm:spPr/>
      <dgm:t>
        <a:bodyPr/>
        <a:lstStyle/>
        <a:p>
          <a:endParaRPr lang="en-US"/>
        </a:p>
      </dgm:t>
    </dgm:pt>
    <dgm:pt modelId="{5EFF3AC0-4977-4689-8153-1A281DC79F9B}" type="pres">
      <dgm:prSet presAssocID="{8F674865-849D-4F0E-9432-CA289987E752}" presName="vert1" presStyleCnt="0"/>
      <dgm:spPr/>
    </dgm:pt>
    <dgm:pt modelId="{94C21A05-1ED0-4515-8D3F-4FD3DA2AC5B6}" type="pres">
      <dgm:prSet presAssocID="{5858AF2E-D2B8-4B28-8920-0FF642C59100}" presName="thickLine" presStyleLbl="alignNode1" presStyleIdx="1" presStyleCnt="4"/>
      <dgm:spPr/>
    </dgm:pt>
    <dgm:pt modelId="{0A09C757-CB9E-4A51-ADDE-71D61ED8507B}" type="pres">
      <dgm:prSet presAssocID="{5858AF2E-D2B8-4B28-8920-0FF642C59100}" presName="horz1" presStyleCnt="0"/>
      <dgm:spPr/>
    </dgm:pt>
    <dgm:pt modelId="{7864E7A1-27B1-415A-8A35-B1FF1502E5B8}" type="pres">
      <dgm:prSet presAssocID="{5858AF2E-D2B8-4B28-8920-0FF642C59100}" presName="tx1" presStyleLbl="revTx" presStyleIdx="1" presStyleCnt="4"/>
      <dgm:spPr/>
      <dgm:t>
        <a:bodyPr/>
        <a:lstStyle/>
        <a:p>
          <a:endParaRPr lang="en-US"/>
        </a:p>
      </dgm:t>
    </dgm:pt>
    <dgm:pt modelId="{5CF0AEB4-5DEA-484B-B58C-8CF98B724E0E}" type="pres">
      <dgm:prSet presAssocID="{5858AF2E-D2B8-4B28-8920-0FF642C59100}" presName="vert1" presStyleCnt="0"/>
      <dgm:spPr/>
    </dgm:pt>
    <dgm:pt modelId="{C1B52C06-DE37-41AC-8C47-D920639455F8}" type="pres">
      <dgm:prSet presAssocID="{6940B909-4D17-40EC-AC6C-04D3EA311242}" presName="thickLine" presStyleLbl="alignNode1" presStyleIdx="2" presStyleCnt="4"/>
      <dgm:spPr/>
    </dgm:pt>
    <dgm:pt modelId="{C23159AF-2C80-4F0F-9A9D-779B799FAC9E}" type="pres">
      <dgm:prSet presAssocID="{6940B909-4D17-40EC-AC6C-04D3EA311242}" presName="horz1" presStyleCnt="0"/>
      <dgm:spPr/>
    </dgm:pt>
    <dgm:pt modelId="{C86F7CE9-C2F4-4C05-A032-D6B1292A6E94}" type="pres">
      <dgm:prSet presAssocID="{6940B909-4D17-40EC-AC6C-04D3EA311242}" presName="tx1" presStyleLbl="revTx" presStyleIdx="2" presStyleCnt="4"/>
      <dgm:spPr/>
      <dgm:t>
        <a:bodyPr/>
        <a:lstStyle/>
        <a:p>
          <a:endParaRPr lang="en-US"/>
        </a:p>
      </dgm:t>
    </dgm:pt>
    <dgm:pt modelId="{4330DC17-38C8-4B28-9094-F94CD38A910B}" type="pres">
      <dgm:prSet presAssocID="{6940B909-4D17-40EC-AC6C-04D3EA311242}" presName="vert1" presStyleCnt="0"/>
      <dgm:spPr/>
    </dgm:pt>
    <dgm:pt modelId="{EEAF1D21-396B-4FBF-B445-A712DD59DA88}" type="pres">
      <dgm:prSet presAssocID="{030B435D-0147-4846-9FDB-D08DDD9EFC71}" presName="thickLine" presStyleLbl="alignNode1" presStyleIdx="3" presStyleCnt="4"/>
      <dgm:spPr/>
    </dgm:pt>
    <dgm:pt modelId="{CDA310BC-7D79-4657-A5C1-64D162F07561}" type="pres">
      <dgm:prSet presAssocID="{030B435D-0147-4846-9FDB-D08DDD9EFC71}" presName="horz1" presStyleCnt="0"/>
      <dgm:spPr/>
    </dgm:pt>
    <dgm:pt modelId="{46E6D5E7-8EA9-4674-B217-ADFE3AE50CC3}" type="pres">
      <dgm:prSet presAssocID="{030B435D-0147-4846-9FDB-D08DDD9EFC71}" presName="tx1" presStyleLbl="revTx" presStyleIdx="3" presStyleCnt="4"/>
      <dgm:spPr/>
      <dgm:t>
        <a:bodyPr/>
        <a:lstStyle/>
        <a:p>
          <a:endParaRPr lang="en-US"/>
        </a:p>
      </dgm:t>
    </dgm:pt>
    <dgm:pt modelId="{B658414C-CB6B-429C-A25E-823E87CE5425}" type="pres">
      <dgm:prSet presAssocID="{030B435D-0147-4846-9FDB-D08DDD9EFC71}" presName="vert1" presStyleCnt="0"/>
      <dgm:spPr/>
    </dgm:pt>
  </dgm:ptLst>
  <dgm:cxnLst>
    <dgm:cxn modelId="{68D3EA9D-B7B3-4BD3-88C9-0AB6C0E06928}" type="presOf" srcId="{4ADED5F1-86F9-4EA9-9B36-6E26F64CE08F}" destId="{2C17A748-F113-4E72-95B3-6F1046E2ED27}" srcOrd="0" destOrd="0" presId="urn:microsoft.com/office/officeart/2008/layout/LinedList"/>
    <dgm:cxn modelId="{E4C48BFC-6102-4D9A-9CAC-37228DEBFF6A}" type="presOf" srcId="{8F674865-849D-4F0E-9432-CA289987E752}" destId="{DDF6C02A-C2BD-4167-9820-3C88F30E3390}" srcOrd="0" destOrd="0" presId="urn:microsoft.com/office/officeart/2008/layout/LinedList"/>
    <dgm:cxn modelId="{39DC3174-313C-45A3-A761-6BDE5A2BA157}" type="presOf" srcId="{030B435D-0147-4846-9FDB-D08DDD9EFC71}" destId="{46E6D5E7-8EA9-4674-B217-ADFE3AE50CC3}" srcOrd="0" destOrd="0" presId="urn:microsoft.com/office/officeart/2008/layout/LinedList"/>
    <dgm:cxn modelId="{CEE02597-704A-47B4-AFED-998E668A6511}" srcId="{4ADED5F1-86F9-4EA9-9B36-6E26F64CE08F}" destId="{6940B909-4D17-40EC-AC6C-04D3EA311242}" srcOrd="2" destOrd="0" parTransId="{A28A499C-0150-4EC1-A90E-A9EA7E1839D5}" sibTransId="{E6C9D420-365B-459B-99AE-26B21D80EA1E}"/>
    <dgm:cxn modelId="{CC34AA42-752C-41D4-9892-D8EB7C0F1358}" srcId="{4ADED5F1-86F9-4EA9-9B36-6E26F64CE08F}" destId="{8F674865-849D-4F0E-9432-CA289987E752}" srcOrd="0" destOrd="0" parTransId="{7395EA76-F24A-48B4-8257-A7FA0B3E8255}" sibTransId="{D52F9A74-033F-461C-8A8F-878336DF91D8}"/>
    <dgm:cxn modelId="{0CD363F6-92E6-4292-88B5-D8D230D5BDE3}" type="presOf" srcId="{5858AF2E-D2B8-4B28-8920-0FF642C59100}" destId="{7864E7A1-27B1-415A-8A35-B1FF1502E5B8}" srcOrd="0" destOrd="0" presId="urn:microsoft.com/office/officeart/2008/layout/LinedList"/>
    <dgm:cxn modelId="{438C825B-0CC5-4541-B0E2-3E6BC4E38A76}" type="presOf" srcId="{6940B909-4D17-40EC-AC6C-04D3EA311242}" destId="{C86F7CE9-C2F4-4C05-A032-D6B1292A6E94}" srcOrd="0" destOrd="0" presId="urn:microsoft.com/office/officeart/2008/layout/LinedList"/>
    <dgm:cxn modelId="{DFE9E537-6D98-43D8-931D-24019AE92D26}" srcId="{4ADED5F1-86F9-4EA9-9B36-6E26F64CE08F}" destId="{030B435D-0147-4846-9FDB-D08DDD9EFC71}" srcOrd="3" destOrd="0" parTransId="{9C00E411-9298-4759-A6E9-17322B3383B7}" sibTransId="{D6F9CE73-C63E-4FB8-BFBF-2957372A27F9}"/>
    <dgm:cxn modelId="{CF67880A-6585-4D03-9070-8377771B8D59}" srcId="{4ADED5F1-86F9-4EA9-9B36-6E26F64CE08F}" destId="{5858AF2E-D2B8-4B28-8920-0FF642C59100}" srcOrd="1" destOrd="0" parTransId="{585D1A6A-F13B-4594-A8B8-6E4DC8D9E6B9}" sibTransId="{F55CD97E-76D1-4B55-854F-0524E6127D66}"/>
    <dgm:cxn modelId="{86A997E7-CFC6-41A8-A739-30DA077A07FA}" type="presParOf" srcId="{2C17A748-F113-4E72-95B3-6F1046E2ED27}" destId="{0D4A9B29-924B-44E9-AF3B-FB5A66A0B8F5}" srcOrd="0" destOrd="0" presId="urn:microsoft.com/office/officeart/2008/layout/LinedList"/>
    <dgm:cxn modelId="{3E020CA5-048C-4762-B5B5-2DDC2061134A}" type="presParOf" srcId="{2C17A748-F113-4E72-95B3-6F1046E2ED27}" destId="{0F0FAF3A-0574-4903-906C-F6782D7A78F2}" srcOrd="1" destOrd="0" presId="urn:microsoft.com/office/officeart/2008/layout/LinedList"/>
    <dgm:cxn modelId="{43DD53C2-8696-4B30-AB17-CB221A255725}" type="presParOf" srcId="{0F0FAF3A-0574-4903-906C-F6782D7A78F2}" destId="{DDF6C02A-C2BD-4167-9820-3C88F30E3390}" srcOrd="0" destOrd="0" presId="urn:microsoft.com/office/officeart/2008/layout/LinedList"/>
    <dgm:cxn modelId="{9A8A80E1-BB20-4D65-9703-84A516C1FA7E}" type="presParOf" srcId="{0F0FAF3A-0574-4903-906C-F6782D7A78F2}" destId="{5EFF3AC0-4977-4689-8153-1A281DC79F9B}" srcOrd="1" destOrd="0" presId="urn:microsoft.com/office/officeart/2008/layout/LinedList"/>
    <dgm:cxn modelId="{6D03BAB3-3985-47C8-9DB2-EE01757BB84A}" type="presParOf" srcId="{2C17A748-F113-4E72-95B3-6F1046E2ED27}" destId="{94C21A05-1ED0-4515-8D3F-4FD3DA2AC5B6}" srcOrd="2" destOrd="0" presId="urn:microsoft.com/office/officeart/2008/layout/LinedList"/>
    <dgm:cxn modelId="{555E5F17-1A80-4547-BDBD-0358596A8158}" type="presParOf" srcId="{2C17A748-F113-4E72-95B3-6F1046E2ED27}" destId="{0A09C757-CB9E-4A51-ADDE-71D61ED8507B}" srcOrd="3" destOrd="0" presId="urn:microsoft.com/office/officeart/2008/layout/LinedList"/>
    <dgm:cxn modelId="{82A1582E-7067-4DA1-A657-C082D873A316}" type="presParOf" srcId="{0A09C757-CB9E-4A51-ADDE-71D61ED8507B}" destId="{7864E7A1-27B1-415A-8A35-B1FF1502E5B8}" srcOrd="0" destOrd="0" presId="urn:microsoft.com/office/officeart/2008/layout/LinedList"/>
    <dgm:cxn modelId="{860FFF59-B425-480A-912D-D546DB84B1C0}" type="presParOf" srcId="{0A09C757-CB9E-4A51-ADDE-71D61ED8507B}" destId="{5CF0AEB4-5DEA-484B-B58C-8CF98B724E0E}" srcOrd="1" destOrd="0" presId="urn:microsoft.com/office/officeart/2008/layout/LinedList"/>
    <dgm:cxn modelId="{B12642E1-3752-4EE2-BECF-B41F4F528F01}" type="presParOf" srcId="{2C17A748-F113-4E72-95B3-6F1046E2ED27}" destId="{C1B52C06-DE37-41AC-8C47-D920639455F8}" srcOrd="4" destOrd="0" presId="urn:microsoft.com/office/officeart/2008/layout/LinedList"/>
    <dgm:cxn modelId="{278FA1A1-C1F8-4966-B292-0FDEF73CD312}" type="presParOf" srcId="{2C17A748-F113-4E72-95B3-6F1046E2ED27}" destId="{C23159AF-2C80-4F0F-9A9D-779B799FAC9E}" srcOrd="5" destOrd="0" presId="urn:microsoft.com/office/officeart/2008/layout/LinedList"/>
    <dgm:cxn modelId="{DCEAF8F6-1421-4CFF-8472-E59A6B27AEC2}" type="presParOf" srcId="{C23159AF-2C80-4F0F-9A9D-779B799FAC9E}" destId="{C86F7CE9-C2F4-4C05-A032-D6B1292A6E94}" srcOrd="0" destOrd="0" presId="urn:microsoft.com/office/officeart/2008/layout/LinedList"/>
    <dgm:cxn modelId="{35E75FE4-583F-4ECE-93A5-0B41C0065923}" type="presParOf" srcId="{C23159AF-2C80-4F0F-9A9D-779B799FAC9E}" destId="{4330DC17-38C8-4B28-9094-F94CD38A910B}" srcOrd="1" destOrd="0" presId="urn:microsoft.com/office/officeart/2008/layout/LinedList"/>
    <dgm:cxn modelId="{3FF57D74-7238-4566-A3EB-D5F3AD808CF2}" type="presParOf" srcId="{2C17A748-F113-4E72-95B3-6F1046E2ED27}" destId="{EEAF1D21-396B-4FBF-B445-A712DD59DA88}" srcOrd="6" destOrd="0" presId="urn:microsoft.com/office/officeart/2008/layout/LinedList"/>
    <dgm:cxn modelId="{66BEF86C-A3FF-4FD0-B94A-515F8D2C96F3}" type="presParOf" srcId="{2C17A748-F113-4E72-95B3-6F1046E2ED27}" destId="{CDA310BC-7D79-4657-A5C1-64D162F07561}" srcOrd="7" destOrd="0" presId="urn:microsoft.com/office/officeart/2008/layout/LinedList"/>
    <dgm:cxn modelId="{9035483A-7B66-4C54-A657-0A0851F2AB5B}" type="presParOf" srcId="{CDA310BC-7D79-4657-A5C1-64D162F07561}" destId="{46E6D5E7-8EA9-4674-B217-ADFE3AE50CC3}" srcOrd="0" destOrd="0" presId="urn:microsoft.com/office/officeart/2008/layout/LinedList"/>
    <dgm:cxn modelId="{261221C0-E118-45D4-9F6A-F5F7433288AC}" type="presParOf" srcId="{CDA310BC-7D79-4657-A5C1-64D162F07561}" destId="{B658414C-CB6B-429C-A25E-823E87CE542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87FD4-70D1-46D9-BB7E-86BB54558B6A}" type="doc">
      <dgm:prSet loTypeId="urn:microsoft.com/office/officeart/2016/7/layout/VerticalDownArrowProcess" loCatId="process" qsTypeId="urn:microsoft.com/office/officeart/2005/8/quickstyle/simple5" qsCatId="simple" csTypeId="urn:microsoft.com/office/officeart/2005/8/colors/accent3_1" csCatId="accent3"/>
      <dgm:spPr/>
      <dgm:t>
        <a:bodyPr/>
        <a:lstStyle/>
        <a:p>
          <a:endParaRPr lang="en-US"/>
        </a:p>
      </dgm:t>
    </dgm:pt>
    <dgm:pt modelId="{BB3B1101-5CC3-422B-B853-5FC6D0761F20}">
      <dgm:prSet/>
      <dgm:spPr/>
      <dgm:t>
        <a:bodyPr/>
        <a:lstStyle/>
        <a:p>
          <a:r>
            <a:rPr lang="en-US"/>
            <a:t>Think about</a:t>
          </a:r>
        </a:p>
      </dgm:t>
    </dgm:pt>
    <dgm:pt modelId="{F3691CBC-1127-40A7-9339-B509D5125197}" type="parTrans" cxnId="{EF2873BC-2570-4443-8030-752D4318413C}">
      <dgm:prSet/>
      <dgm:spPr/>
      <dgm:t>
        <a:bodyPr/>
        <a:lstStyle/>
        <a:p>
          <a:endParaRPr lang="en-US"/>
        </a:p>
      </dgm:t>
    </dgm:pt>
    <dgm:pt modelId="{63A78527-3863-47E5-8CD4-96C57174A789}" type="sibTrans" cxnId="{EF2873BC-2570-4443-8030-752D4318413C}">
      <dgm:prSet/>
      <dgm:spPr/>
      <dgm:t>
        <a:bodyPr/>
        <a:lstStyle/>
        <a:p>
          <a:endParaRPr lang="en-US"/>
        </a:p>
      </dgm:t>
    </dgm:pt>
    <dgm:pt modelId="{21C0CEFC-D3FB-4559-B5CF-62312C9D3DED}">
      <dgm:prSet/>
      <dgm:spPr/>
      <dgm:t>
        <a:bodyPr/>
        <a:lstStyle/>
        <a:p>
          <a:r>
            <a:rPr lang="en-US"/>
            <a:t>Think about a person, time, object, or memory that is special to you.</a:t>
          </a:r>
        </a:p>
      </dgm:t>
    </dgm:pt>
    <dgm:pt modelId="{915066F0-3ECB-4982-A5E9-E8DCF01EC12E}" type="parTrans" cxnId="{58512279-3B65-4F4E-A386-1477B40605F0}">
      <dgm:prSet/>
      <dgm:spPr/>
      <dgm:t>
        <a:bodyPr/>
        <a:lstStyle/>
        <a:p>
          <a:endParaRPr lang="en-US"/>
        </a:p>
      </dgm:t>
    </dgm:pt>
    <dgm:pt modelId="{756B99E0-6ED9-478B-8C96-ED8ED8540B41}" type="sibTrans" cxnId="{58512279-3B65-4F4E-A386-1477B40605F0}">
      <dgm:prSet/>
      <dgm:spPr/>
      <dgm:t>
        <a:bodyPr/>
        <a:lstStyle/>
        <a:p>
          <a:endParaRPr lang="en-US"/>
        </a:p>
      </dgm:t>
    </dgm:pt>
    <dgm:pt modelId="{3D1A7DC2-1FE3-4F30-8A16-F8361532F40D}">
      <dgm:prSet/>
      <dgm:spPr/>
      <dgm:t>
        <a:bodyPr/>
        <a:lstStyle/>
        <a:p>
          <a:r>
            <a:rPr lang="en-US"/>
            <a:t>Make a list </a:t>
          </a:r>
        </a:p>
      </dgm:t>
    </dgm:pt>
    <dgm:pt modelId="{1931C291-75B0-41B8-98AB-5DA485080138}" type="parTrans" cxnId="{0ED15A9F-312C-4349-9330-064793417681}">
      <dgm:prSet/>
      <dgm:spPr/>
      <dgm:t>
        <a:bodyPr/>
        <a:lstStyle/>
        <a:p>
          <a:endParaRPr lang="en-US"/>
        </a:p>
      </dgm:t>
    </dgm:pt>
    <dgm:pt modelId="{F71958EB-23D0-409A-BBDC-98836C18D8A3}" type="sibTrans" cxnId="{0ED15A9F-312C-4349-9330-064793417681}">
      <dgm:prSet/>
      <dgm:spPr/>
      <dgm:t>
        <a:bodyPr/>
        <a:lstStyle/>
        <a:p>
          <a:endParaRPr lang="en-US"/>
        </a:p>
      </dgm:t>
    </dgm:pt>
    <dgm:pt modelId="{8C5D3675-3C11-40D6-ABC4-C44A24F81DDF}">
      <dgm:prSet/>
      <dgm:spPr/>
      <dgm:t>
        <a:bodyPr/>
        <a:lstStyle/>
        <a:p>
          <a:r>
            <a:rPr lang="en-US"/>
            <a:t>Sketch and label</a:t>
          </a:r>
        </a:p>
      </dgm:t>
    </dgm:pt>
    <dgm:pt modelId="{885C7102-ED66-46E2-B8A2-35C3A45E5C5D}" type="parTrans" cxnId="{A44F9178-DD05-4EE6-BEFA-99DC1767CFB3}">
      <dgm:prSet/>
      <dgm:spPr/>
      <dgm:t>
        <a:bodyPr/>
        <a:lstStyle/>
        <a:p>
          <a:endParaRPr lang="en-US"/>
        </a:p>
      </dgm:t>
    </dgm:pt>
    <dgm:pt modelId="{5391C94C-7999-44D1-B6A8-91173FDED13F}" type="sibTrans" cxnId="{A44F9178-DD05-4EE6-BEFA-99DC1767CFB3}">
      <dgm:prSet/>
      <dgm:spPr/>
      <dgm:t>
        <a:bodyPr/>
        <a:lstStyle/>
        <a:p>
          <a:endParaRPr lang="en-US"/>
        </a:p>
      </dgm:t>
    </dgm:pt>
    <dgm:pt modelId="{9CC95A56-6266-4E80-AFB7-CA33D4CAED4C}">
      <dgm:prSet/>
      <dgm:spPr/>
      <dgm:t>
        <a:bodyPr/>
        <a:lstStyle/>
        <a:p>
          <a:r>
            <a:rPr lang="en-US"/>
            <a:t>Select</a:t>
          </a:r>
        </a:p>
      </dgm:t>
    </dgm:pt>
    <dgm:pt modelId="{4E85CE92-520A-4723-8E06-1DB2749154AD}" type="parTrans" cxnId="{2FECC93C-6058-4C21-91B9-834917937487}">
      <dgm:prSet/>
      <dgm:spPr/>
      <dgm:t>
        <a:bodyPr/>
        <a:lstStyle/>
        <a:p>
          <a:endParaRPr lang="en-US"/>
        </a:p>
      </dgm:t>
    </dgm:pt>
    <dgm:pt modelId="{99E2C3AE-A9DE-4CB2-BFA1-1B9833FE272A}" type="sibTrans" cxnId="{2FECC93C-6058-4C21-91B9-834917937487}">
      <dgm:prSet/>
      <dgm:spPr/>
      <dgm:t>
        <a:bodyPr/>
        <a:lstStyle/>
        <a:p>
          <a:endParaRPr lang="en-US"/>
        </a:p>
      </dgm:t>
    </dgm:pt>
    <dgm:pt modelId="{9B0D2156-BE73-481B-A962-B52FF5BF21AE}">
      <dgm:prSet/>
      <dgm:spPr/>
      <dgm:t>
        <a:bodyPr/>
        <a:lstStyle/>
        <a:p>
          <a:r>
            <a:rPr lang="en-US"/>
            <a:t>Select one special item to write a poem, group of poems, or short story about</a:t>
          </a:r>
        </a:p>
      </dgm:t>
    </dgm:pt>
    <dgm:pt modelId="{3D961C1C-A0E4-43E1-9D1F-198E0ABD9FAE}" type="parTrans" cxnId="{3A149AE1-95A2-4624-AFDD-25412F1D2855}">
      <dgm:prSet/>
      <dgm:spPr/>
      <dgm:t>
        <a:bodyPr/>
        <a:lstStyle/>
        <a:p>
          <a:endParaRPr lang="en-US"/>
        </a:p>
      </dgm:t>
    </dgm:pt>
    <dgm:pt modelId="{5CC02866-CC11-434D-9672-1FE93948CD1C}" type="sibTrans" cxnId="{3A149AE1-95A2-4624-AFDD-25412F1D2855}">
      <dgm:prSet/>
      <dgm:spPr/>
      <dgm:t>
        <a:bodyPr/>
        <a:lstStyle/>
        <a:p>
          <a:endParaRPr lang="en-US"/>
        </a:p>
      </dgm:t>
    </dgm:pt>
    <dgm:pt modelId="{32FEAE4E-CDC2-46C1-AB13-5B016E526B73}">
      <dgm:prSet/>
      <dgm:spPr/>
      <dgm:t>
        <a:bodyPr/>
        <a:lstStyle/>
        <a:p>
          <a:r>
            <a:rPr lang="en-US"/>
            <a:t>Create a timeline and select one aspect of the timeline </a:t>
          </a:r>
        </a:p>
      </dgm:t>
    </dgm:pt>
    <dgm:pt modelId="{BF2CC60E-8ABB-4FD3-8700-E147B3982564}" type="parTrans" cxnId="{17AA7D6B-13F3-4312-89EB-AFD99EF81B4B}">
      <dgm:prSet/>
      <dgm:spPr/>
      <dgm:t>
        <a:bodyPr/>
        <a:lstStyle/>
        <a:p>
          <a:endParaRPr lang="en-US"/>
        </a:p>
      </dgm:t>
    </dgm:pt>
    <dgm:pt modelId="{5D4949C4-763E-4B9B-B32B-27B077E68D67}" type="sibTrans" cxnId="{17AA7D6B-13F3-4312-89EB-AFD99EF81B4B}">
      <dgm:prSet/>
      <dgm:spPr/>
      <dgm:t>
        <a:bodyPr/>
        <a:lstStyle/>
        <a:p>
          <a:endParaRPr lang="en-US"/>
        </a:p>
      </dgm:t>
    </dgm:pt>
    <dgm:pt modelId="{F0A7E4AA-B067-4650-AB54-9F942CB68260}" type="pres">
      <dgm:prSet presAssocID="{83687FD4-70D1-46D9-BB7E-86BB54558B6A}" presName="Name0" presStyleCnt="0">
        <dgm:presLayoutVars>
          <dgm:dir/>
          <dgm:animLvl val="lvl"/>
          <dgm:resizeHandles val="exact"/>
        </dgm:presLayoutVars>
      </dgm:prSet>
      <dgm:spPr/>
      <dgm:t>
        <a:bodyPr/>
        <a:lstStyle/>
        <a:p>
          <a:endParaRPr lang="en-US"/>
        </a:p>
      </dgm:t>
    </dgm:pt>
    <dgm:pt modelId="{7DFEE08A-DEF0-4FC0-84C1-48C0D45B89C0}" type="pres">
      <dgm:prSet presAssocID="{9CC95A56-6266-4E80-AFB7-CA33D4CAED4C}" presName="boxAndChildren" presStyleCnt="0"/>
      <dgm:spPr/>
    </dgm:pt>
    <dgm:pt modelId="{72AD7CC2-56B7-46FE-807B-98E29FD0C100}" type="pres">
      <dgm:prSet presAssocID="{9CC95A56-6266-4E80-AFB7-CA33D4CAED4C}" presName="parentTextBox" presStyleLbl="alignNode1" presStyleIdx="0" presStyleCnt="2"/>
      <dgm:spPr/>
      <dgm:t>
        <a:bodyPr/>
        <a:lstStyle/>
        <a:p>
          <a:endParaRPr lang="en-US"/>
        </a:p>
      </dgm:t>
    </dgm:pt>
    <dgm:pt modelId="{4EB873E0-AD44-4E90-B52F-84990077B044}" type="pres">
      <dgm:prSet presAssocID="{9CC95A56-6266-4E80-AFB7-CA33D4CAED4C}" presName="descendantBox" presStyleLbl="bgAccFollowNode1" presStyleIdx="0" presStyleCnt="2"/>
      <dgm:spPr/>
      <dgm:t>
        <a:bodyPr/>
        <a:lstStyle/>
        <a:p>
          <a:endParaRPr lang="en-US"/>
        </a:p>
      </dgm:t>
    </dgm:pt>
    <dgm:pt modelId="{1E21B671-89C8-4022-84C5-EB854A871A61}" type="pres">
      <dgm:prSet presAssocID="{63A78527-3863-47E5-8CD4-96C57174A789}" presName="sp" presStyleCnt="0"/>
      <dgm:spPr/>
    </dgm:pt>
    <dgm:pt modelId="{F405E7FC-5C9C-4446-9D37-ECB82A9A5667}" type="pres">
      <dgm:prSet presAssocID="{BB3B1101-5CC3-422B-B853-5FC6D0761F20}" presName="arrowAndChildren" presStyleCnt="0"/>
      <dgm:spPr/>
    </dgm:pt>
    <dgm:pt modelId="{6CBA5FB5-5333-4528-A55D-481C2553F992}" type="pres">
      <dgm:prSet presAssocID="{BB3B1101-5CC3-422B-B853-5FC6D0761F20}" presName="parentTextArrow" presStyleLbl="node1" presStyleIdx="0" presStyleCnt="0"/>
      <dgm:spPr/>
      <dgm:t>
        <a:bodyPr/>
        <a:lstStyle/>
        <a:p>
          <a:endParaRPr lang="en-US"/>
        </a:p>
      </dgm:t>
    </dgm:pt>
    <dgm:pt modelId="{F381ADD9-29A6-4517-A797-CD7444234841}" type="pres">
      <dgm:prSet presAssocID="{BB3B1101-5CC3-422B-B853-5FC6D0761F20}" presName="arrow" presStyleLbl="alignNode1" presStyleIdx="1" presStyleCnt="2"/>
      <dgm:spPr/>
      <dgm:t>
        <a:bodyPr/>
        <a:lstStyle/>
        <a:p>
          <a:endParaRPr lang="en-US"/>
        </a:p>
      </dgm:t>
    </dgm:pt>
    <dgm:pt modelId="{D90407DC-28EF-4A00-B1C2-3B0A27043E0B}" type="pres">
      <dgm:prSet presAssocID="{BB3B1101-5CC3-422B-B853-5FC6D0761F20}" presName="descendantArrow" presStyleLbl="bgAccFollowNode1" presStyleIdx="1" presStyleCnt="2"/>
      <dgm:spPr/>
      <dgm:t>
        <a:bodyPr/>
        <a:lstStyle/>
        <a:p>
          <a:endParaRPr lang="en-US"/>
        </a:p>
      </dgm:t>
    </dgm:pt>
  </dgm:ptLst>
  <dgm:cxnLst>
    <dgm:cxn modelId="{AD5C7F8C-EFF8-4BA8-8C11-BD1F42A41F8A}" type="presOf" srcId="{BB3B1101-5CC3-422B-B853-5FC6D0761F20}" destId="{6CBA5FB5-5333-4528-A55D-481C2553F992}" srcOrd="0" destOrd="0" presId="urn:microsoft.com/office/officeart/2016/7/layout/VerticalDownArrowProcess"/>
    <dgm:cxn modelId="{4188456F-9400-4740-971A-0080E2B54A74}" type="presOf" srcId="{83687FD4-70D1-46D9-BB7E-86BB54558B6A}" destId="{F0A7E4AA-B067-4650-AB54-9F942CB68260}" srcOrd="0" destOrd="0" presId="urn:microsoft.com/office/officeart/2016/7/layout/VerticalDownArrowProcess"/>
    <dgm:cxn modelId="{2FECC93C-6058-4C21-91B9-834917937487}" srcId="{83687FD4-70D1-46D9-BB7E-86BB54558B6A}" destId="{9CC95A56-6266-4E80-AFB7-CA33D4CAED4C}" srcOrd="1" destOrd="0" parTransId="{4E85CE92-520A-4723-8E06-1DB2749154AD}" sibTransId="{99E2C3AE-A9DE-4CB2-BFA1-1B9833FE272A}"/>
    <dgm:cxn modelId="{35D7AABA-D087-472D-BBA0-83622BA63040}" type="presOf" srcId="{32FEAE4E-CDC2-46C1-AB13-5B016E526B73}" destId="{4EB873E0-AD44-4E90-B52F-84990077B044}" srcOrd="0" destOrd="1" presId="urn:microsoft.com/office/officeart/2016/7/layout/VerticalDownArrowProcess"/>
    <dgm:cxn modelId="{17AA7D6B-13F3-4312-89EB-AFD99EF81B4B}" srcId="{9B0D2156-BE73-481B-A962-B52FF5BF21AE}" destId="{32FEAE4E-CDC2-46C1-AB13-5B016E526B73}" srcOrd="0" destOrd="0" parTransId="{BF2CC60E-8ABB-4FD3-8700-E147B3982564}" sibTransId="{5D4949C4-763E-4B9B-B32B-27B077E68D67}"/>
    <dgm:cxn modelId="{E8870D79-1956-46FB-9C31-9ADD01DEB1D3}" type="presOf" srcId="{BB3B1101-5CC3-422B-B853-5FC6D0761F20}" destId="{F381ADD9-29A6-4517-A797-CD7444234841}" srcOrd="1" destOrd="0" presId="urn:microsoft.com/office/officeart/2016/7/layout/VerticalDownArrowProcess"/>
    <dgm:cxn modelId="{8BAFDEBD-8087-447D-8203-C1ECE50E47AE}" type="presOf" srcId="{9CC95A56-6266-4E80-AFB7-CA33D4CAED4C}" destId="{72AD7CC2-56B7-46FE-807B-98E29FD0C100}" srcOrd="0" destOrd="0" presId="urn:microsoft.com/office/officeart/2016/7/layout/VerticalDownArrowProcess"/>
    <dgm:cxn modelId="{8F0F1EF0-727D-41AA-9A28-2A3495E8305D}" type="presOf" srcId="{9B0D2156-BE73-481B-A962-B52FF5BF21AE}" destId="{4EB873E0-AD44-4E90-B52F-84990077B044}" srcOrd="0" destOrd="0" presId="urn:microsoft.com/office/officeart/2016/7/layout/VerticalDownArrowProcess"/>
    <dgm:cxn modelId="{1EACAC82-6839-4136-A11D-9C7D5D7E1CA8}" type="presOf" srcId="{8C5D3675-3C11-40D6-ABC4-C44A24F81DDF}" destId="{D90407DC-28EF-4A00-B1C2-3B0A27043E0B}" srcOrd="0" destOrd="2" presId="urn:microsoft.com/office/officeart/2016/7/layout/VerticalDownArrowProcess"/>
    <dgm:cxn modelId="{0ED15A9F-312C-4349-9330-064793417681}" srcId="{21C0CEFC-D3FB-4559-B5CF-62312C9D3DED}" destId="{3D1A7DC2-1FE3-4F30-8A16-F8361532F40D}" srcOrd="0" destOrd="0" parTransId="{1931C291-75B0-41B8-98AB-5DA485080138}" sibTransId="{F71958EB-23D0-409A-BBDC-98836C18D8A3}"/>
    <dgm:cxn modelId="{A44F9178-DD05-4EE6-BEFA-99DC1767CFB3}" srcId="{21C0CEFC-D3FB-4559-B5CF-62312C9D3DED}" destId="{8C5D3675-3C11-40D6-ABC4-C44A24F81DDF}" srcOrd="1" destOrd="0" parTransId="{885C7102-ED66-46E2-B8A2-35C3A45E5C5D}" sibTransId="{5391C94C-7999-44D1-B6A8-91173FDED13F}"/>
    <dgm:cxn modelId="{566B21C2-A1EF-46D2-B523-C4DB48CA18AE}" type="presOf" srcId="{21C0CEFC-D3FB-4559-B5CF-62312C9D3DED}" destId="{D90407DC-28EF-4A00-B1C2-3B0A27043E0B}" srcOrd="0" destOrd="0" presId="urn:microsoft.com/office/officeart/2016/7/layout/VerticalDownArrowProcess"/>
    <dgm:cxn modelId="{EF2873BC-2570-4443-8030-752D4318413C}" srcId="{83687FD4-70D1-46D9-BB7E-86BB54558B6A}" destId="{BB3B1101-5CC3-422B-B853-5FC6D0761F20}" srcOrd="0" destOrd="0" parTransId="{F3691CBC-1127-40A7-9339-B509D5125197}" sibTransId="{63A78527-3863-47E5-8CD4-96C57174A789}"/>
    <dgm:cxn modelId="{3A149AE1-95A2-4624-AFDD-25412F1D2855}" srcId="{9CC95A56-6266-4E80-AFB7-CA33D4CAED4C}" destId="{9B0D2156-BE73-481B-A962-B52FF5BF21AE}" srcOrd="0" destOrd="0" parTransId="{3D961C1C-A0E4-43E1-9D1F-198E0ABD9FAE}" sibTransId="{5CC02866-CC11-434D-9672-1FE93948CD1C}"/>
    <dgm:cxn modelId="{58512279-3B65-4F4E-A386-1477B40605F0}" srcId="{BB3B1101-5CC3-422B-B853-5FC6D0761F20}" destId="{21C0CEFC-D3FB-4559-B5CF-62312C9D3DED}" srcOrd="0" destOrd="0" parTransId="{915066F0-3ECB-4982-A5E9-E8DCF01EC12E}" sibTransId="{756B99E0-6ED9-478B-8C96-ED8ED8540B41}"/>
    <dgm:cxn modelId="{1AC9FB00-EF79-434C-A5D3-48940E098A11}" type="presOf" srcId="{3D1A7DC2-1FE3-4F30-8A16-F8361532F40D}" destId="{D90407DC-28EF-4A00-B1C2-3B0A27043E0B}" srcOrd="0" destOrd="1" presId="urn:microsoft.com/office/officeart/2016/7/layout/VerticalDownArrowProcess"/>
    <dgm:cxn modelId="{3E483125-553A-4626-B1DF-55E5EA8340F8}" type="presParOf" srcId="{F0A7E4AA-B067-4650-AB54-9F942CB68260}" destId="{7DFEE08A-DEF0-4FC0-84C1-48C0D45B89C0}" srcOrd="0" destOrd="0" presId="urn:microsoft.com/office/officeart/2016/7/layout/VerticalDownArrowProcess"/>
    <dgm:cxn modelId="{DBE5652D-F021-4065-B6CC-F6E535195CAD}" type="presParOf" srcId="{7DFEE08A-DEF0-4FC0-84C1-48C0D45B89C0}" destId="{72AD7CC2-56B7-46FE-807B-98E29FD0C100}" srcOrd="0" destOrd="0" presId="urn:microsoft.com/office/officeart/2016/7/layout/VerticalDownArrowProcess"/>
    <dgm:cxn modelId="{51AB0FCD-E402-4798-BE99-64D7696B7947}" type="presParOf" srcId="{7DFEE08A-DEF0-4FC0-84C1-48C0D45B89C0}" destId="{4EB873E0-AD44-4E90-B52F-84990077B044}" srcOrd="1" destOrd="0" presId="urn:microsoft.com/office/officeart/2016/7/layout/VerticalDownArrowProcess"/>
    <dgm:cxn modelId="{DA677C3B-E8F0-48CD-B99D-6E4BD65ECE06}" type="presParOf" srcId="{F0A7E4AA-B067-4650-AB54-9F942CB68260}" destId="{1E21B671-89C8-4022-84C5-EB854A871A61}" srcOrd="1" destOrd="0" presId="urn:microsoft.com/office/officeart/2016/7/layout/VerticalDownArrowProcess"/>
    <dgm:cxn modelId="{966EF0C9-3DD0-4E39-B5B7-31FB5089AFB9}" type="presParOf" srcId="{F0A7E4AA-B067-4650-AB54-9F942CB68260}" destId="{F405E7FC-5C9C-4446-9D37-ECB82A9A5667}" srcOrd="2" destOrd="0" presId="urn:microsoft.com/office/officeart/2016/7/layout/VerticalDownArrowProcess"/>
    <dgm:cxn modelId="{4BA10A82-8C81-4223-A7AA-B169FF08C865}" type="presParOf" srcId="{F405E7FC-5C9C-4446-9D37-ECB82A9A5667}" destId="{6CBA5FB5-5333-4528-A55D-481C2553F992}" srcOrd="0" destOrd="0" presId="urn:microsoft.com/office/officeart/2016/7/layout/VerticalDownArrowProcess"/>
    <dgm:cxn modelId="{5DA97B43-6D4A-4B7B-98E5-09137E957909}" type="presParOf" srcId="{F405E7FC-5C9C-4446-9D37-ECB82A9A5667}" destId="{F381ADD9-29A6-4517-A797-CD7444234841}" srcOrd="1" destOrd="0" presId="urn:microsoft.com/office/officeart/2016/7/layout/VerticalDownArrowProcess"/>
    <dgm:cxn modelId="{4555162A-A878-4CC4-BE90-AA285D300E3A}" type="presParOf" srcId="{F405E7FC-5C9C-4446-9D37-ECB82A9A5667}" destId="{D90407DC-28EF-4A00-B1C2-3B0A27043E0B}"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E660A-DF94-4709-AB1A-9F72B6722E9F}" type="doc">
      <dgm:prSet loTypeId="urn:microsoft.com/office/officeart/2005/8/layout/hierarchy1" loCatId="hierarchy" qsTypeId="urn:microsoft.com/office/officeart/2005/8/quickstyle/simple4" qsCatId="simple" csTypeId="urn:microsoft.com/office/officeart/2005/8/colors/accent5_3" csCatId="accent5"/>
      <dgm:spPr/>
      <dgm:t>
        <a:bodyPr/>
        <a:lstStyle/>
        <a:p>
          <a:endParaRPr lang="en-US"/>
        </a:p>
      </dgm:t>
    </dgm:pt>
    <dgm:pt modelId="{395A433E-10EE-49E6-898D-E2754F18828C}">
      <dgm:prSet/>
      <dgm:spPr/>
      <dgm:t>
        <a:bodyPr/>
        <a:lstStyle/>
        <a:p>
          <a:r>
            <a:rPr lang="en-US" dirty="0"/>
            <a:t>What were your “</a:t>
          </a:r>
          <a:r>
            <a:rPr lang="en-US" dirty="0" err="1"/>
            <a:t>Ahas</a:t>
          </a:r>
          <a:r>
            <a:rPr lang="en-US" dirty="0"/>
            <a:t>” from the conferring experience?</a:t>
          </a:r>
        </a:p>
      </dgm:t>
    </dgm:pt>
    <dgm:pt modelId="{D07479C9-DE16-4DF1-80D8-0D558E195851}" type="parTrans" cxnId="{2055DFCE-33B0-47CF-AE77-18C6A820D7A1}">
      <dgm:prSet/>
      <dgm:spPr/>
      <dgm:t>
        <a:bodyPr/>
        <a:lstStyle/>
        <a:p>
          <a:endParaRPr lang="en-US"/>
        </a:p>
      </dgm:t>
    </dgm:pt>
    <dgm:pt modelId="{1A6D87DA-3897-4D28-9DA0-1BFBBCC1E50B}" type="sibTrans" cxnId="{2055DFCE-33B0-47CF-AE77-18C6A820D7A1}">
      <dgm:prSet/>
      <dgm:spPr/>
      <dgm:t>
        <a:bodyPr/>
        <a:lstStyle/>
        <a:p>
          <a:endParaRPr lang="en-US"/>
        </a:p>
      </dgm:t>
    </dgm:pt>
    <dgm:pt modelId="{1315589B-632C-4671-A792-61FE8CA7E40E}">
      <dgm:prSet/>
      <dgm:spPr/>
      <dgm:t>
        <a:bodyPr/>
        <a:lstStyle/>
        <a:p>
          <a:r>
            <a:rPr lang="en-US" dirty="0"/>
            <a:t>What questions do you have?</a:t>
          </a:r>
        </a:p>
      </dgm:t>
    </dgm:pt>
    <dgm:pt modelId="{CDF36B65-58D0-4A0C-BD89-04D46F34C459}" type="parTrans" cxnId="{53A3F1E5-DDA2-4A60-AF89-0F906A383148}">
      <dgm:prSet/>
      <dgm:spPr/>
      <dgm:t>
        <a:bodyPr/>
        <a:lstStyle/>
        <a:p>
          <a:endParaRPr lang="en-US"/>
        </a:p>
      </dgm:t>
    </dgm:pt>
    <dgm:pt modelId="{0DD719CA-68D2-4F99-8BDD-6B191A11FBD9}" type="sibTrans" cxnId="{53A3F1E5-DDA2-4A60-AF89-0F906A383148}">
      <dgm:prSet/>
      <dgm:spPr/>
      <dgm:t>
        <a:bodyPr/>
        <a:lstStyle/>
        <a:p>
          <a:endParaRPr lang="en-US"/>
        </a:p>
      </dgm:t>
    </dgm:pt>
    <dgm:pt modelId="{695E4007-4D1C-4385-AF78-A86D5CF43B67}" type="pres">
      <dgm:prSet presAssocID="{959E660A-DF94-4709-AB1A-9F72B6722E9F}" presName="hierChild1" presStyleCnt="0">
        <dgm:presLayoutVars>
          <dgm:chPref val="1"/>
          <dgm:dir/>
          <dgm:animOne val="branch"/>
          <dgm:animLvl val="lvl"/>
          <dgm:resizeHandles/>
        </dgm:presLayoutVars>
      </dgm:prSet>
      <dgm:spPr/>
      <dgm:t>
        <a:bodyPr/>
        <a:lstStyle/>
        <a:p>
          <a:endParaRPr lang="en-US"/>
        </a:p>
      </dgm:t>
    </dgm:pt>
    <dgm:pt modelId="{FEB674B3-2471-47EA-8CC7-8C668704F803}" type="pres">
      <dgm:prSet presAssocID="{395A433E-10EE-49E6-898D-E2754F18828C}" presName="hierRoot1" presStyleCnt="0"/>
      <dgm:spPr/>
    </dgm:pt>
    <dgm:pt modelId="{DA7A4BED-DC82-485A-8214-F9C80440125A}" type="pres">
      <dgm:prSet presAssocID="{395A433E-10EE-49E6-898D-E2754F18828C}" presName="composite" presStyleCnt="0"/>
      <dgm:spPr/>
    </dgm:pt>
    <dgm:pt modelId="{AE841166-D081-4CCB-856F-C7B26E8D7CB0}" type="pres">
      <dgm:prSet presAssocID="{395A433E-10EE-49E6-898D-E2754F18828C}" presName="background" presStyleLbl="node0" presStyleIdx="0" presStyleCnt="2"/>
      <dgm:spPr/>
    </dgm:pt>
    <dgm:pt modelId="{CA39EC9C-70E6-44D6-81B3-5BC01AECBACE}" type="pres">
      <dgm:prSet presAssocID="{395A433E-10EE-49E6-898D-E2754F18828C}" presName="text" presStyleLbl="fgAcc0" presStyleIdx="0" presStyleCnt="2">
        <dgm:presLayoutVars>
          <dgm:chPref val="3"/>
        </dgm:presLayoutVars>
      </dgm:prSet>
      <dgm:spPr/>
      <dgm:t>
        <a:bodyPr/>
        <a:lstStyle/>
        <a:p>
          <a:endParaRPr lang="en-US"/>
        </a:p>
      </dgm:t>
    </dgm:pt>
    <dgm:pt modelId="{2B9C40F1-0CD7-47A2-9915-49620F506236}" type="pres">
      <dgm:prSet presAssocID="{395A433E-10EE-49E6-898D-E2754F18828C}" presName="hierChild2" presStyleCnt="0"/>
      <dgm:spPr/>
    </dgm:pt>
    <dgm:pt modelId="{0D030A51-D08F-41A4-A68D-F9A592DB4073}" type="pres">
      <dgm:prSet presAssocID="{1315589B-632C-4671-A792-61FE8CA7E40E}" presName="hierRoot1" presStyleCnt="0"/>
      <dgm:spPr/>
    </dgm:pt>
    <dgm:pt modelId="{3FA62B6B-3F0C-4A22-87F6-BEB031F2F790}" type="pres">
      <dgm:prSet presAssocID="{1315589B-632C-4671-A792-61FE8CA7E40E}" presName="composite" presStyleCnt="0"/>
      <dgm:spPr/>
    </dgm:pt>
    <dgm:pt modelId="{3047CD88-FE60-44F9-A69F-727D5ABCEB82}" type="pres">
      <dgm:prSet presAssocID="{1315589B-632C-4671-A792-61FE8CA7E40E}" presName="background" presStyleLbl="node0" presStyleIdx="1" presStyleCnt="2"/>
      <dgm:spPr/>
    </dgm:pt>
    <dgm:pt modelId="{B3EBCEE5-8776-4FEB-8E78-3405614771FB}" type="pres">
      <dgm:prSet presAssocID="{1315589B-632C-4671-A792-61FE8CA7E40E}" presName="text" presStyleLbl="fgAcc0" presStyleIdx="1" presStyleCnt="2">
        <dgm:presLayoutVars>
          <dgm:chPref val="3"/>
        </dgm:presLayoutVars>
      </dgm:prSet>
      <dgm:spPr/>
      <dgm:t>
        <a:bodyPr/>
        <a:lstStyle/>
        <a:p>
          <a:endParaRPr lang="en-US"/>
        </a:p>
      </dgm:t>
    </dgm:pt>
    <dgm:pt modelId="{2B38BF2A-E417-430C-AE42-5DDF061E2726}" type="pres">
      <dgm:prSet presAssocID="{1315589B-632C-4671-A792-61FE8CA7E40E}" presName="hierChild2" presStyleCnt="0"/>
      <dgm:spPr/>
    </dgm:pt>
  </dgm:ptLst>
  <dgm:cxnLst>
    <dgm:cxn modelId="{2055DFCE-33B0-47CF-AE77-18C6A820D7A1}" srcId="{959E660A-DF94-4709-AB1A-9F72B6722E9F}" destId="{395A433E-10EE-49E6-898D-E2754F18828C}" srcOrd="0" destOrd="0" parTransId="{D07479C9-DE16-4DF1-80D8-0D558E195851}" sibTransId="{1A6D87DA-3897-4D28-9DA0-1BFBBCC1E50B}"/>
    <dgm:cxn modelId="{53A3F1E5-DDA2-4A60-AF89-0F906A383148}" srcId="{959E660A-DF94-4709-AB1A-9F72B6722E9F}" destId="{1315589B-632C-4671-A792-61FE8CA7E40E}" srcOrd="1" destOrd="0" parTransId="{CDF36B65-58D0-4A0C-BD89-04D46F34C459}" sibTransId="{0DD719CA-68D2-4F99-8BDD-6B191A11FBD9}"/>
    <dgm:cxn modelId="{B189D453-1AF9-4527-BE21-EC647B0F0FBC}" type="presOf" srcId="{959E660A-DF94-4709-AB1A-9F72B6722E9F}" destId="{695E4007-4D1C-4385-AF78-A86D5CF43B67}" srcOrd="0" destOrd="0" presId="urn:microsoft.com/office/officeart/2005/8/layout/hierarchy1"/>
    <dgm:cxn modelId="{CB9A367A-10B8-479E-B911-9A90297FC271}" type="presOf" srcId="{395A433E-10EE-49E6-898D-E2754F18828C}" destId="{CA39EC9C-70E6-44D6-81B3-5BC01AECBACE}" srcOrd="0" destOrd="0" presId="urn:microsoft.com/office/officeart/2005/8/layout/hierarchy1"/>
    <dgm:cxn modelId="{24FEF543-2CD1-4C2A-980B-85D22AF2C371}" type="presOf" srcId="{1315589B-632C-4671-A792-61FE8CA7E40E}" destId="{B3EBCEE5-8776-4FEB-8E78-3405614771FB}" srcOrd="0" destOrd="0" presId="urn:microsoft.com/office/officeart/2005/8/layout/hierarchy1"/>
    <dgm:cxn modelId="{35A1D18B-5BE9-4830-B9D9-FD696EAEBFCE}" type="presParOf" srcId="{695E4007-4D1C-4385-AF78-A86D5CF43B67}" destId="{FEB674B3-2471-47EA-8CC7-8C668704F803}" srcOrd="0" destOrd="0" presId="urn:microsoft.com/office/officeart/2005/8/layout/hierarchy1"/>
    <dgm:cxn modelId="{A79AF07D-E22C-4C95-A9FF-DB4273A17AB4}" type="presParOf" srcId="{FEB674B3-2471-47EA-8CC7-8C668704F803}" destId="{DA7A4BED-DC82-485A-8214-F9C80440125A}" srcOrd="0" destOrd="0" presId="urn:microsoft.com/office/officeart/2005/8/layout/hierarchy1"/>
    <dgm:cxn modelId="{3CECBF1D-6772-45EB-B23B-D655D1FE60F5}" type="presParOf" srcId="{DA7A4BED-DC82-485A-8214-F9C80440125A}" destId="{AE841166-D081-4CCB-856F-C7B26E8D7CB0}" srcOrd="0" destOrd="0" presId="urn:microsoft.com/office/officeart/2005/8/layout/hierarchy1"/>
    <dgm:cxn modelId="{5E83F6EF-F97E-4636-B0CE-0B88238AB009}" type="presParOf" srcId="{DA7A4BED-DC82-485A-8214-F9C80440125A}" destId="{CA39EC9C-70E6-44D6-81B3-5BC01AECBACE}" srcOrd="1" destOrd="0" presId="urn:microsoft.com/office/officeart/2005/8/layout/hierarchy1"/>
    <dgm:cxn modelId="{9B6BAE81-FA48-4C7D-BBF7-53B950F27F3C}" type="presParOf" srcId="{FEB674B3-2471-47EA-8CC7-8C668704F803}" destId="{2B9C40F1-0CD7-47A2-9915-49620F506236}" srcOrd="1" destOrd="0" presId="urn:microsoft.com/office/officeart/2005/8/layout/hierarchy1"/>
    <dgm:cxn modelId="{485E5BC5-2786-4A9D-A284-1ACA3498F377}" type="presParOf" srcId="{695E4007-4D1C-4385-AF78-A86D5CF43B67}" destId="{0D030A51-D08F-41A4-A68D-F9A592DB4073}" srcOrd="1" destOrd="0" presId="urn:microsoft.com/office/officeart/2005/8/layout/hierarchy1"/>
    <dgm:cxn modelId="{52B51E20-03E8-4BB1-B360-21E82B27F067}" type="presParOf" srcId="{0D030A51-D08F-41A4-A68D-F9A592DB4073}" destId="{3FA62B6B-3F0C-4A22-87F6-BEB031F2F790}" srcOrd="0" destOrd="0" presId="urn:microsoft.com/office/officeart/2005/8/layout/hierarchy1"/>
    <dgm:cxn modelId="{B12CEE1C-0FD8-45CE-8D0C-8177ABF08EFB}" type="presParOf" srcId="{3FA62B6B-3F0C-4A22-87F6-BEB031F2F790}" destId="{3047CD88-FE60-44F9-A69F-727D5ABCEB82}" srcOrd="0" destOrd="0" presId="urn:microsoft.com/office/officeart/2005/8/layout/hierarchy1"/>
    <dgm:cxn modelId="{1D668684-86EE-4AF0-9FD0-4A75340BF794}" type="presParOf" srcId="{3FA62B6B-3F0C-4A22-87F6-BEB031F2F790}" destId="{B3EBCEE5-8776-4FEB-8E78-3405614771FB}" srcOrd="1" destOrd="0" presId="urn:microsoft.com/office/officeart/2005/8/layout/hierarchy1"/>
    <dgm:cxn modelId="{78BC2DAA-B2BF-4BE6-B80C-6F8B0F2B23B6}" type="presParOf" srcId="{0D030A51-D08F-41A4-A68D-F9A592DB4073}" destId="{2B38BF2A-E417-430C-AE42-5DDF061E27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9B29-924B-44E9-AF3B-FB5A66A0B8F5}">
      <dsp:nvSpPr>
        <dsp:cNvPr id="0" name=""/>
        <dsp:cNvSpPr/>
      </dsp:nvSpPr>
      <dsp:spPr>
        <a:xfrm>
          <a:off x="0" y="0"/>
          <a:ext cx="5914209" cy="0"/>
        </a:xfrm>
        <a:prstGeom prst="line">
          <a:avLst/>
        </a:prstGeom>
        <a:blipFill rotWithShape="0">
          <a:blip xmlns:r="http://schemas.openxmlformats.org/officeDocument/2006/relationships" r:embed="rId1">
            <a:duotone>
              <a:schemeClr val="accent1">
                <a:shade val="50000"/>
                <a:hueOff val="0"/>
                <a:satOff val="0"/>
                <a:lumOff val="0"/>
                <a:alphaOff val="0"/>
                <a:shade val="74000"/>
                <a:satMod val="130000"/>
                <a:lumMod val="90000"/>
              </a:schemeClr>
              <a:schemeClr val="accent1">
                <a:shade val="50000"/>
                <a:hueOff val="0"/>
                <a:satOff val="0"/>
                <a:lumOff val="0"/>
                <a:alphaOff val="0"/>
                <a:tint val="94000"/>
                <a:satMod val="120000"/>
                <a:lumMod val="104000"/>
              </a:schemeClr>
            </a:duotone>
          </a:blip>
          <a:tile tx="0" ty="0" sx="100000" sy="100000" flip="none" algn="tl"/>
        </a:blipFill>
        <a:ln w="9525" cap="flat" cmpd="sng" algn="ctr">
          <a:solidFill>
            <a:schemeClr val="accent1">
              <a:shade val="50000"/>
              <a:hueOff val="0"/>
              <a:satOff val="0"/>
              <a:lumOff val="0"/>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DF6C02A-C2BD-4167-9820-3C88F30E3390}">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Review a sample student essay</a:t>
          </a:r>
        </a:p>
      </dsp:txBody>
      <dsp:txXfrm>
        <a:off x="0" y="0"/>
        <a:ext cx="5914209" cy="1312164"/>
      </dsp:txXfrm>
    </dsp:sp>
    <dsp:sp modelId="{94C21A05-1ED0-4515-8D3F-4FD3DA2AC5B6}">
      <dsp:nvSpPr>
        <dsp:cNvPr id="0" name=""/>
        <dsp:cNvSpPr/>
      </dsp:nvSpPr>
      <dsp:spPr>
        <a:xfrm>
          <a:off x="0" y="1312164"/>
          <a:ext cx="5914209" cy="0"/>
        </a:xfrm>
        <a:prstGeom prst="line">
          <a:avLst/>
        </a:prstGeom>
        <a:blipFill rotWithShape="0">
          <a:blip xmlns:r="http://schemas.openxmlformats.org/officeDocument/2006/relationships" r:embed="rId1">
            <a:duotone>
              <a:schemeClr val="accent1">
                <a:shade val="50000"/>
                <a:hueOff val="168642"/>
                <a:satOff val="-19188"/>
                <a:lumOff val="24436"/>
                <a:alphaOff val="0"/>
                <a:shade val="74000"/>
                <a:satMod val="130000"/>
                <a:lumMod val="90000"/>
              </a:schemeClr>
              <a:schemeClr val="accent1">
                <a:shade val="50000"/>
                <a:hueOff val="168642"/>
                <a:satOff val="-19188"/>
                <a:lumOff val="24436"/>
                <a:alphaOff val="0"/>
                <a:tint val="94000"/>
                <a:satMod val="120000"/>
                <a:lumMod val="104000"/>
              </a:schemeClr>
            </a:duotone>
          </a:blip>
          <a:tile tx="0" ty="0" sx="100000" sy="100000" flip="none" algn="tl"/>
        </a:blipFill>
        <a:ln w="9525" cap="flat" cmpd="sng" algn="ctr">
          <a:solidFill>
            <a:schemeClr val="accent1">
              <a:shade val="50000"/>
              <a:hueOff val="168642"/>
              <a:satOff val="-19188"/>
              <a:lumOff val="24436"/>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864E7A1-27B1-415A-8A35-B1FF1502E5B8}">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Choose one area to focus on to support the author</a:t>
          </a:r>
        </a:p>
      </dsp:txBody>
      <dsp:txXfrm>
        <a:off x="0" y="1312164"/>
        <a:ext cx="5914209" cy="1312164"/>
      </dsp:txXfrm>
    </dsp:sp>
    <dsp:sp modelId="{C1B52C06-DE37-41AC-8C47-D920639455F8}">
      <dsp:nvSpPr>
        <dsp:cNvPr id="0" name=""/>
        <dsp:cNvSpPr/>
      </dsp:nvSpPr>
      <dsp:spPr>
        <a:xfrm>
          <a:off x="0" y="2624328"/>
          <a:ext cx="5914209" cy="0"/>
        </a:xfrm>
        <a:prstGeom prst="line">
          <a:avLst/>
        </a:prstGeom>
        <a:blipFill rotWithShape="0">
          <a:blip xmlns:r="http://schemas.openxmlformats.org/officeDocument/2006/relationships" r:embed="rId1">
            <a:duotone>
              <a:schemeClr val="accent1">
                <a:shade val="50000"/>
                <a:hueOff val="337284"/>
                <a:satOff val="-38377"/>
                <a:lumOff val="48872"/>
                <a:alphaOff val="0"/>
                <a:shade val="74000"/>
                <a:satMod val="130000"/>
                <a:lumMod val="90000"/>
              </a:schemeClr>
              <a:schemeClr val="accent1">
                <a:shade val="50000"/>
                <a:hueOff val="337284"/>
                <a:satOff val="-38377"/>
                <a:lumOff val="48872"/>
                <a:alphaOff val="0"/>
                <a:tint val="94000"/>
                <a:satMod val="120000"/>
                <a:lumMod val="104000"/>
              </a:schemeClr>
            </a:duotone>
          </a:blip>
          <a:tile tx="0" ty="0" sx="100000" sy="100000" flip="none" algn="tl"/>
        </a:blipFill>
        <a:ln w="9525" cap="flat" cmpd="sng" algn="ctr">
          <a:solidFill>
            <a:schemeClr val="accent1">
              <a:shade val="50000"/>
              <a:hueOff val="337284"/>
              <a:satOff val="-38377"/>
              <a:lumOff val="48872"/>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C86F7CE9-C2F4-4C05-A032-D6B1292A6E94}">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How would you guide a writer in support of the area of growth?</a:t>
          </a:r>
        </a:p>
      </dsp:txBody>
      <dsp:txXfrm>
        <a:off x="0" y="2624328"/>
        <a:ext cx="5914209" cy="1312164"/>
      </dsp:txXfrm>
    </dsp:sp>
    <dsp:sp modelId="{EEAF1D21-396B-4FBF-B445-A712DD59DA88}">
      <dsp:nvSpPr>
        <dsp:cNvPr id="0" name=""/>
        <dsp:cNvSpPr/>
      </dsp:nvSpPr>
      <dsp:spPr>
        <a:xfrm>
          <a:off x="0" y="3936492"/>
          <a:ext cx="5914209" cy="0"/>
        </a:xfrm>
        <a:prstGeom prst="line">
          <a:avLst/>
        </a:prstGeom>
        <a:blipFill rotWithShape="0">
          <a:blip xmlns:r="http://schemas.openxmlformats.org/officeDocument/2006/relationships" r:embed="rId1">
            <a:duotone>
              <a:schemeClr val="accent1">
                <a:shade val="50000"/>
                <a:hueOff val="168642"/>
                <a:satOff val="-19188"/>
                <a:lumOff val="24436"/>
                <a:alphaOff val="0"/>
                <a:shade val="74000"/>
                <a:satMod val="130000"/>
                <a:lumMod val="90000"/>
              </a:schemeClr>
              <a:schemeClr val="accent1">
                <a:shade val="50000"/>
                <a:hueOff val="168642"/>
                <a:satOff val="-19188"/>
                <a:lumOff val="24436"/>
                <a:alphaOff val="0"/>
                <a:tint val="94000"/>
                <a:satMod val="120000"/>
                <a:lumMod val="104000"/>
              </a:schemeClr>
            </a:duotone>
          </a:blip>
          <a:tile tx="0" ty="0" sx="100000" sy="100000" flip="none" algn="tl"/>
        </a:blipFill>
        <a:ln w="9525" cap="flat" cmpd="sng" algn="ctr">
          <a:solidFill>
            <a:schemeClr val="accent1">
              <a:shade val="50000"/>
              <a:hueOff val="168642"/>
              <a:satOff val="-19188"/>
              <a:lumOff val="24436"/>
              <a:alphaOff val="0"/>
            </a:schemeClr>
          </a:solidFill>
          <a:prstDash val="solid"/>
        </a:ln>
        <a:effectLst>
          <a:outerShdw blurRad="38100" dist="254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46E6D5E7-8EA9-4674-B217-ADFE3AE50CC3}">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a:t>Partner share</a:t>
          </a:r>
        </a:p>
      </dsp:txBody>
      <dsp:txXfrm>
        <a:off x="0" y="3936492"/>
        <a:ext cx="5914209" cy="131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0398B-BB46-47B7-AEDE-23EC674158B4}" type="datetimeFigureOut">
              <a:rPr lang="en-US" smtClean="0"/>
              <a:t>1/30/18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D01E4-259B-4FD5-B80D-7A35D51CF138}" type="slidenum">
              <a:rPr lang="en-US" smtClean="0"/>
              <a:t>‹#›</a:t>
            </a:fld>
            <a:endParaRPr lang="en-US"/>
          </a:p>
        </p:txBody>
      </p:sp>
    </p:spTree>
    <p:extLst>
      <p:ext uri="{BB962C8B-B14F-4D97-AF65-F5344CB8AC3E}">
        <p14:creationId xmlns:p14="http://schemas.microsoft.com/office/powerpoint/2010/main" val="9095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Molly Montague and I work in C&amp;I for Seattle Public Schools. I am a former middle school ELA and SS teacher.</a:t>
            </a:r>
          </a:p>
          <a:p>
            <a:endParaRPr lang="en-US" dirty="0"/>
          </a:p>
          <a:p>
            <a:r>
              <a:rPr lang="en-US" dirty="0"/>
              <a:t>Today we will be working on strategies to support middle and high school writers.</a:t>
            </a:r>
          </a:p>
        </p:txBody>
      </p:sp>
      <p:sp>
        <p:nvSpPr>
          <p:cNvPr id="4" name="Slide Number Placeholder 3"/>
          <p:cNvSpPr>
            <a:spLocks noGrp="1"/>
          </p:cNvSpPr>
          <p:nvPr>
            <p:ph type="sldNum" sz="quarter" idx="10"/>
          </p:nvPr>
        </p:nvSpPr>
        <p:spPr/>
        <p:txBody>
          <a:bodyPr/>
          <a:lstStyle/>
          <a:p>
            <a:fld id="{C3CD01E4-259B-4FD5-B80D-7A35D51CF138}" type="slidenum">
              <a:rPr lang="en-US" smtClean="0"/>
              <a:t>1</a:t>
            </a:fld>
            <a:endParaRPr lang="en-US"/>
          </a:p>
        </p:txBody>
      </p:sp>
    </p:spTree>
    <p:extLst>
      <p:ext uri="{BB962C8B-B14F-4D97-AF65-F5344CB8AC3E}">
        <p14:creationId xmlns:p14="http://schemas.microsoft.com/office/powerpoint/2010/main" val="1866287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Think about a tutor relationship you have had that was successful. What made it successful? How did you know it was successful? It is easy to define bad relationships, but how do we define good relationships?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Skilled tutors know the value of having good relationships with students. Establishing goodwill can help minimize off-task disruptions, improve student engagement, and reduce stress for everyone. Here are some approaches to win student support.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Tutors begin building good relationships with their students by treating them the way they would like to be treated. Simply stated, students want to be treated with respect.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you talk to them and listen to what's on their minds, they will begin to see that you're not just another adult, but someone who is genuinely interested in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Praising the behavior you expect to see is a great way to build goodwill. This can sound like, “Thank you for coming today.” “I appreciate the hard work you are doing.” “You are showing great effort, I enjoy being your tutor.”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Taking time to listen to student concerns shows that you care enough about them to value their ideas. </a:t>
            </a:r>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10</a:t>
            </a:fld>
            <a:endParaRPr lang="en-US"/>
          </a:p>
        </p:txBody>
      </p:sp>
    </p:spTree>
    <p:extLst>
      <p:ext uri="{BB962C8B-B14F-4D97-AF65-F5344CB8AC3E}">
        <p14:creationId xmlns:p14="http://schemas.microsoft.com/office/powerpoint/2010/main" val="65565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stages to the writing process: generating ideas, drafting, revising, editing, publishing. Most likely you will be asked to support students in these three specific areas and this will be our focus for today.</a:t>
            </a:r>
          </a:p>
        </p:txBody>
      </p:sp>
      <p:sp>
        <p:nvSpPr>
          <p:cNvPr id="4" name="Slide Number Placeholder 3"/>
          <p:cNvSpPr>
            <a:spLocks noGrp="1"/>
          </p:cNvSpPr>
          <p:nvPr>
            <p:ph type="sldNum" sz="quarter" idx="10"/>
          </p:nvPr>
        </p:nvSpPr>
        <p:spPr/>
        <p:txBody>
          <a:bodyPr/>
          <a:lstStyle/>
          <a:p>
            <a:fld id="{C3CD01E4-259B-4FD5-B80D-7A35D51CF138}" type="slidenum">
              <a:rPr lang="en-US" smtClean="0"/>
              <a:t>11</a:t>
            </a:fld>
            <a:endParaRPr lang="en-US"/>
          </a:p>
        </p:txBody>
      </p:sp>
    </p:spTree>
    <p:extLst>
      <p:ext uri="{BB962C8B-B14F-4D97-AF65-F5344CB8AC3E}">
        <p14:creationId xmlns:p14="http://schemas.microsoft.com/office/powerpoint/2010/main" val="71832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pre-write process. Forming their own thoughts can be the biggest initial hurdle when writers get started. </a:t>
            </a:r>
          </a:p>
          <a:p>
            <a:endParaRPr lang="en-US" dirty="0"/>
          </a:p>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12</a:t>
            </a:fld>
            <a:endParaRPr lang="en-US"/>
          </a:p>
        </p:txBody>
      </p:sp>
    </p:spTree>
    <p:extLst>
      <p:ext uri="{BB962C8B-B14F-4D97-AF65-F5344CB8AC3E}">
        <p14:creationId xmlns:p14="http://schemas.microsoft.com/office/powerpoint/2010/main" val="183573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drafting process.</a:t>
            </a:r>
          </a:p>
          <a:p>
            <a:r>
              <a:rPr lang="en-US" dirty="0"/>
              <a:t>Examples:</a:t>
            </a:r>
          </a:p>
          <a:p>
            <a:r>
              <a:rPr lang="en-US" dirty="0"/>
              <a:t>Prompt:</a:t>
            </a:r>
          </a:p>
          <a:p>
            <a:endParaRPr lang="en-US" dirty="0"/>
          </a:p>
          <a:p>
            <a:r>
              <a:rPr lang="en-US" dirty="0"/>
              <a:t>Thesis:</a:t>
            </a:r>
          </a:p>
          <a:p>
            <a:endParaRPr lang="en-US" dirty="0"/>
          </a:p>
          <a:p>
            <a:r>
              <a:rPr lang="en-US" dirty="0"/>
              <a:t>Research has shown that, to the extent that teachers require writing in the early grades, they tend mainly to ask students to write stories; however, in the middle and high school years, writing assignments typically involve expository tasks, such as reporting, summarizing and analyzing factual information, and expressing an opinion with the support of evidence. Sixty percent of writing assignments in 4th grade, 65% in 8th grade, and 75% in 12th grade are expository in nature (</a:t>
            </a:r>
            <a:r>
              <a:rPr lang="en-US" dirty="0" err="1"/>
              <a:t>Persky</a:t>
            </a:r>
            <a:r>
              <a:rPr lang="en-US" dirty="0"/>
              <a:t> et al., 2003). Moreover, expository writing is the most frequently assigned writing task at the college level (Bridgeman &amp; Carlson, 1984).</a:t>
            </a:r>
          </a:p>
        </p:txBody>
      </p:sp>
      <p:sp>
        <p:nvSpPr>
          <p:cNvPr id="4" name="Slide Number Placeholder 3"/>
          <p:cNvSpPr>
            <a:spLocks noGrp="1"/>
          </p:cNvSpPr>
          <p:nvPr>
            <p:ph type="sldNum" sz="quarter" idx="10"/>
          </p:nvPr>
        </p:nvSpPr>
        <p:spPr/>
        <p:txBody>
          <a:bodyPr/>
          <a:lstStyle/>
          <a:p>
            <a:fld id="{C3CD01E4-259B-4FD5-B80D-7A35D51CF138}" type="slidenum">
              <a:rPr lang="en-US" smtClean="0"/>
              <a:t>13</a:t>
            </a:fld>
            <a:endParaRPr lang="en-US"/>
          </a:p>
        </p:txBody>
      </p:sp>
    </p:spTree>
    <p:extLst>
      <p:ext uri="{BB962C8B-B14F-4D97-AF65-F5344CB8AC3E}">
        <p14:creationId xmlns:p14="http://schemas.microsoft.com/office/powerpoint/2010/main" val="141184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writing an effective thesis statement packet. Review each page. Give them time to read over it, then direct them to the power point and name the categories.</a:t>
            </a:r>
          </a:p>
          <a:p>
            <a:endParaRPr lang="en-US" dirty="0"/>
          </a:p>
          <a:p>
            <a:r>
              <a:rPr lang="en-US" dirty="0"/>
              <a:t>At the end of your intro: if an essay is an hour glass shape, the first sentence is a global hook, connecting to the reader’s world, the next sentence defines terms or gives background to the content of the paper, and then the writer introduces the claim and the reasons. Not always, but in general.</a:t>
            </a:r>
          </a:p>
        </p:txBody>
      </p:sp>
      <p:sp>
        <p:nvSpPr>
          <p:cNvPr id="4" name="Slide Number Placeholder 3"/>
          <p:cNvSpPr>
            <a:spLocks noGrp="1"/>
          </p:cNvSpPr>
          <p:nvPr>
            <p:ph type="sldNum" sz="quarter" idx="10"/>
          </p:nvPr>
        </p:nvSpPr>
        <p:spPr/>
        <p:txBody>
          <a:bodyPr/>
          <a:lstStyle/>
          <a:p>
            <a:fld id="{C3CD01E4-259B-4FD5-B80D-7A35D51CF138}" type="slidenum">
              <a:rPr lang="en-US" smtClean="0"/>
              <a:t>14</a:t>
            </a:fld>
            <a:endParaRPr lang="en-US"/>
          </a:p>
        </p:txBody>
      </p:sp>
    </p:spTree>
    <p:extLst>
      <p:ext uri="{BB962C8B-B14F-4D97-AF65-F5344CB8AC3E}">
        <p14:creationId xmlns:p14="http://schemas.microsoft.com/office/powerpoint/2010/main" val="321806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thesis examples. Use your writing an effective thesis handout to help you notice attributes for each example.</a:t>
            </a:r>
          </a:p>
          <a:p>
            <a:endParaRPr lang="en-US" dirty="0"/>
          </a:p>
          <a:p>
            <a:r>
              <a:rPr lang="en-US" dirty="0"/>
              <a:t>The prompt is…</a:t>
            </a:r>
          </a:p>
          <a:p>
            <a:endParaRPr lang="en-US" dirty="0"/>
          </a:p>
          <a:p>
            <a:r>
              <a:rPr lang="en-US" dirty="0"/>
              <a:t>Example #1: What do you notice?</a:t>
            </a:r>
          </a:p>
          <a:p>
            <a:r>
              <a:rPr lang="en-US" dirty="0"/>
              <a:t>Repeat</a:t>
            </a:r>
          </a:p>
        </p:txBody>
      </p:sp>
      <p:sp>
        <p:nvSpPr>
          <p:cNvPr id="4" name="Slide Number Placeholder 3"/>
          <p:cNvSpPr>
            <a:spLocks noGrp="1"/>
          </p:cNvSpPr>
          <p:nvPr>
            <p:ph type="sldNum" sz="quarter" idx="10"/>
          </p:nvPr>
        </p:nvSpPr>
        <p:spPr/>
        <p:txBody>
          <a:bodyPr/>
          <a:lstStyle/>
          <a:p>
            <a:fld id="{C3CD01E4-259B-4FD5-B80D-7A35D51CF138}" type="slidenum">
              <a:rPr lang="en-US" smtClean="0"/>
              <a:t>15</a:t>
            </a:fld>
            <a:endParaRPr lang="en-US"/>
          </a:p>
        </p:txBody>
      </p:sp>
    </p:spTree>
    <p:extLst>
      <p:ext uri="{BB962C8B-B14F-4D97-AF65-F5344CB8AC3E}">
        <p14:creationId xmlns:p14="http://schemas.microsoft.com/office/powerpoint/2010/main" val="2786690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16</a:t>
            </a:fld>
            <a:endParaRPr lang="en-US"/>
          </a:p>
        </p:txBody>
      </p:sp>
    </p:spTree>
    <p:extLst>
      <p:ext uri="{BB962C8B-B14F-4D97-AF65-F5344CB8AC3E}">
        <p14:creationId xmlns:p14="http://schemas.microsoft.com/office/powerpoint/2010/main" val="72894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first page of the thesis packet to confirm that this is indeed a sound thesis</a:t>
            </a:r>
          </a:p>
        </p:txBody>
      </p:sp>
      <p:sp>
        <p:nvSpPr>
          <p:cNvPr id="4" name="Slide Number Placeholder 3"/>
          <p:cNvSpPr>
            <a:spLocks noGrp="1"/>
          </p:cNvSpPr>
          <p:nvPr>
            <p:ph type="sldNum" sz="quarter" idx="10"/>
          </p:nvPr>
        </p:nvSpPr>
        <p:spPr/>
        <p:txBody>
          <a:bodyPr/>
          <a:lstStyle/>
          <a:p>
            <a:fld id="{C3CD01E4-259B-4FD5-B80D-7A35D51CF138}" type="slidenum">
              <a:rPr lang="en-US" smtClean="0"/>
              <a:t>17</a:t>
            </a:fld>
            <a:endParaRPr lang="en-US"/>
          </a:p>
        </p:txBody>
      </p:sp>
    </p:spTree>
    <p:extLst>
      <p:ext uri="{BB962C8B-B14F-4D97-AF65-F5344CB8AC3E}">
        <p14:creationId xmlns:p14="http://schemas.microsoft.com/office/powerpoint/2010/main" val="423277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stage of drafting and revising, the goal here is to make the writing better.</a:t>
            </a:r>
          </a:p>
          <a:p>
            <a:r>
              <a:rPr lang="en-US" sz="1200" b="0" i="0" kern="1200" dirty="0">
                <a:solidFill>
                  <a:schemeClr val="tx1"/>
                </a:solidFill>
                <a:effectLst/>
                <a:latin typeface="+mn-lt"/>
                <a:ea typeface="+mn-ea"/>
                <a:cs typeface="+mn-cs"/>
              </a:rPr>
              <a:t>Drafting can feel overwhelming, and writing works like a muscle. The more you work it, the better you get at it. </a:t>
            </a:r>
          </a:p>
          <a:p>
            <a:endParaRPr lang="en-US" dirty="0"/>
          </a:p>
          <a:p>
            <a:r>
              <a:rPr lang="en-US" dirty="0"/>
              <a:t>During revision, the focus is on making ideas or story stronger and clearer. This can feel overwhelming, so break it down into steps.</a:t>
            </a:r>
          </a:p>
          <a:p>
            <a:r>
              <a:rPr lang="en-US" dirty="0"/>
              <a:t>Extend by adding more details, Advance by moving on to something new</a:t>
            </a:r>
          </a:p>
          <a:p>
            <a:endParaRPr lang="en-US" dirty="0"/>
          </a:p>
          <a:p>
            <a:r>
              <a:rPr lang="en-US" dirty="0"/>
              <a:t>Think about the guiding questions in the toolkit.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18</a:t>
            </a:fld>
            <a:endParaRPr lang="en-US"/>
          </a:p>
        </p:txBody>
      </p:sp>
    </p:spTree>
    <p:extLst>
      <p:ext uri="{BB962C8B-B14F-4D97-AF65-F5344CB8AC3E}">
        <p14:creationId xmlns:p14="http://schemas.microsoft.com/office/powerpoint/2010/main" val="359731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this until just before publishing. Grammar and mechanics are important, but not until just before sharing.</a:t>
            </a:r>
          </a:p>
          <a:p>
            <a:endParaRPr lang="en-US" dirty="0"/>
          </a:p>
          <a:p>
            <a:r>
              <a:rPr lang="en-US" sz="1200" b="0" i="0" kern="1200" dirty="0">
                <a:solidFill>
                  <a:schemeClr val="tx1"/>
                </a:solidFill>
                <a:effectLst/>
                <a:latin typeface="+mn-lt"/>
                <a:ea typeface="+mn-ea"/>
                <a:cs typeface="+mn-cs"/>
              </a:rPr>
              <a:t>They can catch many mistakes simply by taking the time to read their paper aloud. Not only does reading aloud add an auditory element to writing, but the process has the added benefit of slowing the reader down long enough to think about the content as well.</a:t>
            </a:r>
            <a:endParaRPr lang="en-US" dirty="0"/>
          </a:p>
          <a:p>
            <a:endParaRPr lang="en-US" dirty="0"/>
          </a:p>
          <a:p>
            <a:r>
              <a:rPr lang="en-US" sz="1200" b="0" i="0" kern="1200" dirty="0">
                <a:solidFill>
                  <a:schemeClr val="tx1"/>
                </a:solidFill>
                <a:effectLst/>
                <a:latin typeface="+mn-lt"/>
                <a:ea typeface="+mn-ea"/>
                <a:cs typeface="+mn-cs"/>
              </a:rPr>
              <a:t>Tips for revision- ask Writers to switch into the reader role or read together to catch mistakes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20</a:t>
            </a:fld>
            <a:endParaRPr lang="en-US"/>
          </a:p>
        </p:txBody>
      </p:sp>
    </p:spTree>
    <p:extLst>
      <p:ext uri="{BB962C8B-B14F-4D97-AF65-F5344CB8AC3E}">
        <p14:creationId xmlns:p14="http://schemas.microsoft.com/office/powerpoint/2010/main" val="157551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define effective writing, learn strategies to support writers, and practice by doing.</a:t>
            </a:r>
          </a:p>
        </p:txBody>
      </p:sp>
      <p:sp>
        <p:nvSpPr>
          <p:cNvPr id="4" name="Slide Number Placeholder 3"/>
          <p:cNvSpPr>
            <a:spLocks noGrp="1"/>
          </p:cNvSpPr>
          <p:nvPr>
            <p:ph type="sldNum" sz="quarter" idx="10"/>
          </p:nvPr>
        </p:nvSpPr>
        <p:spPr/>
        <p:txBody>
          <a:bodyPr/>
          <a:lstStyle/>
          <a:p>
            <a:fld id="{C3CD01E4-259B-4FD5-B80D-7A35D51CF138}" type="slidenum">
              <a:rPr lang="en-US" smtClean="0"/>
              <a:t>2</a:t>
            </a:fld>
            <a:endParaRPr lang="en-US"/>
          </a:p>
        </p:txBody>
      </p:sp>
    </p:spTree>
    <p:extLst>
      <p:ext uri="{BB962C8B-B14F-4D97-AF65-F5344CB8AC3E}">
        <p14:creationId xmlns:p14="http://schemas.microsoft.com/office/powerpoint/2010/main" val="1498251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specific and meaningful. Nothing is worse than a false compliment.</a:t>
            </a:r>
          </a:p>
        </p:txBody>
      </p:sp>
      <p:sp>
        <p:nvSpPr>
          <p:cNvPr id="4" name="Slide Number Placeholder 3"/>
          <p:cNvSpPr>
            <a:spLocks noGrp="1"/>
          </p:cNvSpPr>
          <p:nvPr>
            <p:ph type="sldNum" sz="quarter" idx="10"/>
          </p:nvPr>
        </p:nvSpPr>
        <p:spPr/>
        <p:txBody>
          <a:bodyPr/>
          <a:lstStyle/>
          <a:p>
            <a:fld id="{C3CD01E4-259B-4FD5-B80D-7A35D51CF138}" type="slidenum">
              <a:rPr lang="en-US" smtClean="0"/>
              <a:t>21</a:t>
            </a:fld>
            <a:endParaRPr lang="en-US"/>
          </a:p>
        </p:txBody>
      </p:sp>
    </p:spTree>
    <p:extLst>
      <p:ext uri="{BB962C8B-B14F-4D97-AF65-F5344CB8AC3E}">
        <p14:creationId xmlns:p14="http://schemas.microsoft.com/office/powerpoint/2010/main" val="655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specific. Explain how the grow would improve both the piece and the ability of the writer. </a:t>
            </a:r>
          </a:p>
          <a:p>
            <a:endParaRPr lang="en-US" dirty="0"/>
          </a:p>
          <a:p>
            <a:r>
              <a:rPr lang="en-US" sz="1200" b="0" i="0" kern="1200" dirty="0">
                <a:solidFill>
                  <a:schemeClr val="tx1"/>
                </a:solidFill>
                <a:effectLst/>
                <a:latin typeface="+mn-lt"/>
                <a:ea typeface="+mn-ea"/>
                <a:cs typeface="+mn-cs"/>
              </a:rPr>
              <a:t>Food for thought: Grammar is very important but should it be the first thing that adults correct on student work and what does that do to student's excitement about writing or confidence? (because that is usually the case).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 mindful of not crossing out student's work/words- write suggestions on separate sheet of paper.</a:t>
            </a:r>
          </a:p>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22</a:t>
            </a:fld>
            <a:endParaRPr lang="en-US"/>
          </a:p>
        </p:txBody>
      </p:sp>
    </p:spTree>
    <p:extLst>
      <p:ext uri="{BB962C8B-B14F-4D97-AF65-F5344CB8AC3E}">
        <p14:creationId xmlns:p14="http://schemas.microsoft.com/office/powerpoint/2010/main" val="208924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Arial Black" panose="020B0A04020102020204" pitchFamily="34" charset="0"/>
              </a:rPr>
              <a:t>Pass out the two handouts. Explain that we will use this sample essay to practice. Think about the areas we have focused on (point out the charts) and use the template to focus. Make sure you start with a compliment! Also, think about one or two ways you could have your tutee practice the grow. </a:t>
            </a:r>
          </a:p>
          <a:p>
            <a:r>
              <a:rPr lang="en-US" sz="3600" dirty="0">
                <a:latin typeface="Arial Black" panose="020B0A04020102020204" pitchFamily="34" charset="0"/>
              </a:rPr>
              <a:t>Have them share out the category they chose and chart by tally where most people chose to go.</a:t>
            </a:r>
          </a:p>
        </p:txBody>
      </p:sp>
      <p:sp>
        <p:nvSpPr>
          <p:cNvPr id="4" name="Slide Number Placeholder 3"/>
          <p:cNvSpPr>
            <a:spLocks noGrp="1"/>
          </p:cNvSpPr>
          <p:nvPr>
            <p:ph type="sldNum" sz="quarter" idx="10"/>
          </p:nvPr>
        </p:nvSpPr>
        <p:spPr/>
        <p:txBody>
          <a:bodyPr/>
          <a:lstStyle/>
          <a:p>
            <a:fld id="{C3CD01E4-259B-4FD5-B80D-7A35D51CF138}" type="slidenum">
              <a:rPr lang="en-US" smtClean="0"/>
              <a:t>23</a:t>
            </a:fld>
            <a:endParaRPr lang="en-US"/>
          </a:p>
        </p:txBody>
      </p:sp>
    </p:spTree>
    <p:extLst>
      <p:ext uri="{BB962C8B-B14F-4D97-AF65-F5344CB8AC3E}">
        <p14:creationId xmlns:p14="http://schemas.microsoft.com/office/powerpoint/2010/main" val="314828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prepare for our time conferring with students, lets practice the writing process these writers are going through. Last week they created a memory quilt. This week they are given the prompt: </a:t>
            </a:r>
            <a:r>
              <a:rPr lang="en-US" i="1" dirty="0"/>
              <a:t>As you create and spend time with your quilt, think about a person, time, or memory that is special to you. Write a poem, group of poems, or short piece about the person, time, or memory. This is the story that your quilt will carry on.</a:t>
            </a:r>
          </a:p>
          <a:p>
            <a:endParaRPr lang="en-US" i="1" dirty="0"/>
          </a:p>
          <a:p>
            <a:r>
              <a:rPr lang="en-US" i="0" dirty="0"/>
              <a:t>We do not have a quilt, but we can still tap into our memories. Make a list of items that are important to you: people, moments, objects, places that are special to you. Choose one to write a poem, a group of poems, or short story about. </a:t>
            </a:r>
          </a:p>
          <a:p>
            <a:endParaRPr lang="en-US" i="0" dirty="0"/>
          </a:p>
          <a:p>
            <a:r>
              <a:rPr lang="en-US" i="0" dirty="0"/>
              <a:t>Time to write.</a:t>
            </a:r>
          </a:p>
          <a:p>
            <a:endParaRPr lang="en-US" i="0" dirty="0"/>
          </a:p>
        </p:txBody>
      </p:sp>
      <p:sp>
        <p:nvSpPr>
          <p:cNvPr id="4" name="Slide Number Placeholder 3"/>
          <p:cNvSpPr>
            <a:spLocks noGrp="1"/>
          </p:cNvSpPr>
          <p:nvPr>
            <p:ph type="sldNum" sz="quarter" idx="10"/>
          </p:nvPr>
        </p:nvSpPr>
        <p:spPr/>
        <p:txBody>
          <a:bodyPr/>
          <a:lstStyle/>
          <a:p>
            <a:fld id="{C3CD01E4-259B-4FD5-B80D-7A35D51CF138}" type="slidenum">
              <a:rPr lang="en-US" smtClean="0"/>
              <a:t>25</a:t>
            </a:fld>
            <a:endParaRPr lang="en-US"/>
          </a:p>
        </p:txBody>
      </p:sp>
    </p:spTree>
    <p:extLst>
      <p:ext uri="{BB962C8B-B14F-4D97-AF65-F5344CB8AC3E}">
        <p14:creationId xmlns:p14="http://schemas.microsoft.com/office/powerpoint/2010/main" val="384772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After writing spend time in reflection. How did this process go for you? What was easy? What was hard? How did you persevere when you were stuck? </a:t>
            </a:r>
          </a:p>
          <a:p>
            <a:endParaRPr lang="en-US" i="0" dirty="0"/>
          </a:p>
          <a:p>
            <a:r>
              <a:rPr lang="en-US" i="0" dirty="0"/>
              <a:t>Volunteers to share out the reflections about the writing process and/or about what they wrote.</a:t>
            </a:r>
          </a:p>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26</a:t>
            </a:fld>
            <a:endParaRPr lang="en-US"/>
          </a:p>
        </p:txBody>
      </p:sp>
    </p:spTree>
    <p:extLst>
      <p:ext uri="{BB962C8B-B14F-4D97-AF65-F5344CB8AC3E}">
        <p14:creationId xmlns:p14="http://schemas.microsoft.com/office/powerpoint/2010/main" val="916766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27</a:t>
            </a:fld>
            <a:endParaRPr lang="en-US"/>
          </a:p>
        </p:txBody>
      </p:sp>
    </p:spTree>
    <p:extLst>
      <p:ext uri="{BB962C8B-B14F-4D97-AF65-F5344CB8AC3E}">
        <p14:creationId xmlns:p14="http://schemas.microsoft.com/office/powerpoint/2010/main" val="826277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29</a:t>
            </a:fld>
            <a:endParaRPr lang="en-US"/>
          </a:p>
        </p:txBody>
      </p:sp>
    </p:spTree>
    <p:extLst>
      <p:ext uri="{BB962C8B-B14F-4D97-AF65-F5344CB8AC3E}">
        <p14:creationId xmlns:p14="http://schemas.microsoft.com/office/powerpoint/2010/main" val="2754482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D01E4-259B-4FD5-B80D-7A35D51CF138}" type="slidenum">
              <a:rPr lang="en-US" smtClean="0"/>
              <a:t>30</a:t>
            </a:fld>
            <a:endParaRPr lang="en-US"/>
          </a:p>
        </p:txBody>
      </p:sp>
    </p:spTree>
    <p:extLst>
      <p:ext uri="{BB962C8B-B14F-4D97-AF65-F5344CB8AC3E}">
        <p14:creationId xmlns:p14="http://schemas.microsoft.com/office/powerpoint/2010/main" val="32038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jot a personal goal for today. What new learning do you hope to leave with by the end of our session? Please be specific.</a:t>
            </a:r>
          </a:p>
          <a:p>
            <a:endParaRPr lang="en-US" dirty="0"/>
          </a:p>
          <a:p>
            <a:r>
              <a:rPr lang="en-US" dirty="0"/>
              <a:t>I will collect these and address them at the end of our time together. </a:t>
            </a:r>
          </a:p>
        </p:txBody>
      </p:sp>
      <p:sp>
        <p:nvSpPr>
          <p:cNvPr id="4" name="Slide Number Placeholder 3"/>
          <p:cNvSpPr>
            <a:spLocks noGrp="1"/>
          </p:cNvSpPr>
          <p:nvPr>
            <p:ph type="sldNum" sz="quarter" idx="10"/>
          </p:nvPr>
        </p:nvSpPr>
        <p:spPr/>
        <p:txBody>
          <a:bodyPr/>
          <a:lstStyle/>
          <a:p>
            <a:fld id="{C3CD01E4-259B-4FD5-B80D-7A35D51CF138}" type="slidenum">
              <a:rPr lang="en-US" smtClean="0"/>
              <a:t>3</a:t>
            </a:fld>
            <a:endParaRPr lang="en-US"/>
          </a:p>
        </p:txBody>
      </p:sp>
    </p:spTree>
    <p:extLst>
      <p:ext uri="{BB962C8B-B14F-4D97-AF65-F5344CB8AC3E}">
        <p14:creationId xmlns:p14="http://schemas.microsoft.com/office/powerpoint/2010/main" val="406550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today will include defining effective writing, thinking about ways to support students when they come to us for help, and at the end of our session we will have an opportunity to confer with real students who are here participating in a BFI workshop.</a:t>
            </a:r>
          </a:p>
        </p:txBody>
      </p:sp>
      <p:sp>
        <p:nvSpPr>
          <p:cNvPr id="4" name="Slide Number Placeholder 3"/>
          <p:cNvSpPr>
            <a:spLocks noGrp="1"/>
          </p:cNvSpPr>
          <p:nvPr>
            <p:ph type="sldNum" sz="quarter" idx="10"/>
          </p:nvPr>
        </p:nvSpPr>
        <p:spPr/>
        <p:txBody>
          <a:bodyPr/>
          <a:lstStyle/>
          <a:p>
            <a:fld id="{C3CD01E4-259B-4FD5-B80D-7A35D51CF138}" type="slidenum">
              <a:rPr lang="en-US" smtClean="0"/>
              <a:t>4</a:t>
            </a:fld>
            <a:endParaRPr lang="en-US"/>
          </a:p>
        </p:txBody>
      </p:sp>
    </p:spTree>
    <p:extLst>
      <p:ext uri="{BB962C8B-B14F-4D97-AF65-F5344CB8AC3E}">
        <p14:creationId xmlns:p14="http://schemas.microsoft.com/office/powerpoint/2010/main" val="214869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support writers, we need to think about ourselves as writers. Think back to the days when you were in middle and high school. As a student, what did you like about writing? What, perhaps, did you not like about writing? Why? You won’t share this with anyone, so be honest in your reflection</a:t>
            </a:r>
          </a:p>
          <a:p>
            <a:r>
              <a:rPr lang="en-US" dirty="0"/>
              <a:t>Stop and jot</a:t>
            </a:r>
          </a:p>
          <a:p>
            <a:endParaRPr lang="en-US" dirty="0"/>
          </a:p>
          <a:p>
            <a:r>
              <a:rPr lang="en-US" dirty="0"/>
              <a:t>As we move through our time together, keep your experiences in mind as a foundation.</a:t>
            </a:r>
          </a:p>
        </p:txBody>
      </p:sp>
      <p:sp>
        <p:nvSpPr>
          <p:cNvPr id="4" name="Slide Number Placeholder 3"/>
          <p:cNvSpPr>
            <a:spLocks noGrp="1"/>
          </p:cNvSpPr>
          <p:nvPr>
            <p:ph type="sldNum" sz="quarter" idx="10"/>
          </p:nvPr>
        </p:nvSpPr>
        <p:spPr/>
        <p:txBody>
          <a:bodyPr/>
          <a:lstStyle/>
          <a:p>
            <a:fld id="{C3CD01E4-259B-4FD5-B80D-7A35D51CF138}" type="slidenum">
              <a:rPr lang="en-US" smtClean="0"/>
              <a:t>5</a:t>
            </a:fld>
            <a:endParaRPr lang="en-US"/>
          </a:p>
        </p:txBody>
      </p:sp>
    </p:spTree>
    <p:extLst>
      <p:ext uri="{BB962C8B-B14F-4D97-AF65-F5344CB8AC3E}">
        <p14:creationId xmlns:p14="http://schemas.microsoft.com/office/powerpoint/2010/main" val="189203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Achieve the writer’s goals: These goals can be set by the writer or teacher, or through collaboration between the writer, teacher, and/or peers. </a:t>
            </a:r>
          </a:p>
          <a:p>
            <a:endParaRPr lang="en-US" dirty="0"/>
          </a:p>
          <a:p>
            <a:r>
              <a:rPr lang="en-US" dirty="0"/>
              <a:t>Intended audience: For example, a persuasive text written for a school newspaper may look different than one written for an online forum. </a:t>
            </a:r>
          </a:p>
          <a:p>
            <a:endParaRPr lang="en-US" dirty="0"/>
          </a:p>
          <a:p>
            <a:r>
              <a:rPr lang="en-US" dirty="0"/>
              <a:t>Presents ideas: The writer’s ideas are well-organized and clear to the reader, and expressed effectively. </a:t>
            </a:r>
          </a:p>
          <a:p>
            <a:endParaRPr lang="en-US" dirty="0"/>
          </a:p>
          <a:p>
            <a:r>
              <a:rPr lang="en-US" dirty="0"/>
              <a:t>Response from readers: For example, a persuasive text compels the reader to take action, whereas a mystery novel elicits feelings of suspense or surprise from the reader.</a:t>
            </a:r>
          </a:p>
          <a:p>
            <a:endParaRPr lang="en-US" dirty="0"/>
          </a:p>
          <a:p>
            <a:r>
              <a:rPr lang="en-US" dirty="0"/>
              <a:t>This slide is so true, even creating this presentation I struggled with my purpose for writing. Was I creating something for teachers? What did I do as a tutor to support writers? When writing is hard something is not right, when writing is easy it is because you know your purpose. Once I was able to keep in mind that my suggestions needed to be aimed at tutors the presentation became manageable. This true for all of us.</a:t>
            </a:r>
          </a:p>
        </p:txBody>
      </p:sp>
      <p:sp>
        <p:nvSpPr>
          <p:cNvPr id="4" name="Slide Number Placeholder 3"/>
          <p:cNvSpPr>
            <a:spLocks noGrp="1"/>
          </p:cNvSpPr>
          <p:nvPr>
            <p:ph type="sldNum" sz="quarter" idx="10"/>
          </p:nvPr>
        </p:nvSpPr>
        <p:spPr/>
        <p:txBody>
          <a:bodyPr/>
          <a:lstStyle/>
          <a:p>
            <a:fld id="{C3CD01E4-259B-4FD5-B80D-7A35D51CF138}" type="slidenum">
              <a:rPr lang="en-US" smtClean="0"/>
              <a:t>6</a:t>
            </a:fld>
            <a:endParaRPr lang="en-US"/>
          </a:p>
        </p:txBody>
      </p:sp>
    </p:spTree>
    <p:extLst>
      <p:ext uri="{BB962C8B-B14F-4D97-AF65-F5344CB8AC3E}">
        <p14:creationId xmlns:p14="http://schemas.microsoft.com/office/powerpoint/2010/main" val="228293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As a teacher, I used to tell my students all of the time: The only wrong answer is a blank page. In other words, I don’t know how to help you until you give me something to work with.</a:t>
            </a:r>
          </a:p>
          <a:p>
            <a:endParaRPr lang="en-US" sz="4000" dirty="0"/>
          </a:p>
          <a:p>
            <a:r>
              <a:rPr lang="en-US" sz="4000" dirty="0"/>
              <a:t>Effective writing can only happen when we begin to write. Our first drafts are never our last drafts and we can’t keep the desire for perfection from keeping us from starting. Too many times we need every word to be exactly right before we can begin. Encourage students to do a brain drop – free write to get ideas going. </a:t>
            </a:r>
          </a:p>
        </p:txBody>
      </p:sp>
      <p:sp>
        <p:nvSpPr>
          <p:cNvPr id="4" name="Slide Number Placeholder 3"/>
          <p:cNvSpPr>
            <a:spLocks noGrp="1"/>
          </p:cNvSpPr>
          <p:nvPr>
            <p:ph type="sldNum" sz="quarter" idx="10"/>
          </p:nvPr>
        </p:nvSpPr>
        <p:spPr/>
        <p:txBody>
          <a:bodyPr/>
          <a:lstStyle/>
          <a:p>
            <a:fld id="{C3CD01E4-259B-4FD5-B80D-7A35D51CF138}" type="slidenum">
              <a:rPr lang="en-US" smtClean="0"/>
              <a:t>7</a:t>
            </a:fld>
            <a:endParaRPr lang="en-US"/>
          </a:p>
        </p:txBody>
      </p:sp>
    </p:spTree>
    <p:extLst>
      <p:ext uri="{BB962C8B-B14F-4D97-AF65-F5344CB8AC3E}">
        <p14:creationId xmlns:p14="http://schemas.microsoft.com/office/powerpoint/2010/main" val="239245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specific strategies are there to help writers when we only have 60-90 minutes to work?</a:t>
            </a:r>
          </a:p>
        </p:txBody>
      </p:sp>
      <p:sp>
        <p:nvSpPr>
          <p:cNvPr id="4" name="Slide Number Placeholder 3"/>
          <p:cNvSpPr>
            <a:spLocks noGrp="1"/>
          </p:cNvSpPr>
          <p:nvPr>
            <p:ph type="sldNum" sz="quarter" idx="10"/>
          </p:nvPr>
        </p:nvSpPr>
        <p:spPr/>
        <p:txBody>
          <a:bodyPr/>
          <a:lstStyle/>
          <a:p>
            <a:fld id="{C3CD01E4-259B-4FD5-B80D-7A35D51CF138}" type="slidenum">
              <a:rPr lang="en-US" smtClean="0"/>
              <a:t>8</a:t>
            </a:fld>
            <a:endParaRPr lang="en-US"/>
          </a:p>
        </p:txBody>
      </p:sp>
    </p:spTree>
    <p:extLst>
      <p:ext uri="{BB962C8B-B14F-4D97-AF65-F5344CB8AC3E}">
        <p14:creationId xmlns:p14="http://schemas.microsoft.com/office/powerpoint/2010/main" val="264365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toolkit</a:t>
            </a:r>
          </a:p>
          <a:p>
            <a:r>
              <a:rPr lang="en-US" dirty="0"/>
              <a:t>Be creative means to emphasize writing as a process. In a moment we will walk through strategies to support the writing process. Remember that the steps in the process are: Pre-writing, drafting, revising &amp; editing, and sharing &amp; publishing.</a:t>
            </a:r>
          </a:p>
          <a:p>
            <a:r>
              <a:rPr lang="en-US" dirty="0"/>
              <a:t>Be kind means to start by building the trust and a relationship with the student you are working with.</a:t>
            </a:r>
          </a:p>
          <a:p>
            <a:r>
              <a:rPr lang="en-US" dirty="0"/>
              <a:t>Be fearless means to embrace the writing process. Remember this is a shared learning experience between you and your student. Be open to share ideas, learn together, take on challenges, and work through problems as a team. </a:t>
            </a:r>
          </a:p>
        </p:txBody>
      </p:sp>
      <p:sp>
        <p:nvSpPr>
          <p:cNvPr id="4" name="Slide Number Placeholder 3"/>
          <p:cNvSpPr>
            <a:spLocks noGrp="1"/>
          </p:cNvSpPr>
          <p:nvPr>
            <p:ph type="sldNum" sz="quarter" idx="10"/>
          </p:nvPr>
        </p:nvSpPr>
        <p:spPr/>
        <p:txBody>
          <a:bodyPr/>
          <a:lstStyle/>
          <a:p>
            <a:fld id="{C3CD01E4-259B-4FD5-B80D-7A35D51CF138}" type="slidenum">
              <a:rPr lang="en-US" smtClean="0"/>
              <a:t>9</a:t>
            </a:fld>
            <a:endParaRPr lang="en-US"/>
          </a:p>
        </p:txBody>
      </p:sp>
    </p:spTree>
    <p:extLst>
      <p:ext uri="{BB962C8B-B14F-4D97-AF65-F5344CB8AC3E}">
        <p14:creationId xmlns:p14="http://schemas.microsoft.com/office/powerpoint/2010/main" val="145702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11.tiff"/><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4.jpe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B3366B33-2B2B-479D-A558-93366E00F896}"/>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xmlns="" id="{0361D315-46C3-44F5-AD8F-1D8A796042CD}"/>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xmlns="" id="{8A55883C-5629-4C68-AE55-0703C231DE18}"/>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xmlns="" id="{2F6CB6F5-AF9C-4310-A40D-91638F7800E2}"/>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xmlns="" id="{2D09784C-EB58-4AE5-9598-6B9649DB0B6E}"/>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29">
            <a:extLst>
              <a:ext uri="{FF2B5EF4-FFF2-40B4-BE49-F238E27FC236}">
                <a16:creationId xmlns:a16="http://schemas.microsoft.com/office/drawing/2014/main" xmlns="" id="{9F1940B1-CB5F-479E-A433-B869BCE208C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801149" y="3522131"/>
            <a:ext cx="6126480"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xmlns="" id="{AB0884E2-D18F-4189-94A9-19277CC50B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9FC1C4D-2A0D-4DB0-AD0F-A667AA4BA976}"/>
              </a:ext>
            </a:extLst>
          </p:cNvPr>
          <p:cNvPicPr>
            <a:picLocks noChangeAspect="1"/>
          </p:cNvPicPr>
          <p:nvPr/>
        </p:nvPicPr>
        <p:blipFill rotWithShape="1">
          <a:blip r:embed="rId6"/>
          <a:srcRect l="9088" r="5" b="5"/>
          <a:stretch/>
        </p:blipFill>
        <p:spPr>
          <a:xfrm>
            <a:off x="1257236" y="3456432"/>
            <a:ext cx="2743200" cy="2006600"/>
          </a:xfrm>
          <a:prstGeom prst="rect">
            <a:avLst/>
          </a:prstGeom>
        </p:spPr>
      </p:pic>
      <p:pic>
        <p:nvPicPr>
          <p:cNvPr id="6" name="Picture 5">
            <a:extLst>
              <a:ext uri="{FF2B5EF4-FFF2-40B4-BE49-F238E27FC236}">
                <a16:creationId xmlns:a16="http://schemas.microsoft.com/office/drawing/2014/main" xmlns="" id="{22B12A14-565E-4A10-8789-5D877A7B6234}"/>
              </a:ext>
            </a:extLst>
          </p:cNvPr>
          <p:cNvPicPr>
            <a:picLocks noChangeAspect="1"/>
          </p:cNvPicPr>
          <p:nvPr/>
        </p:nvPicPr>
        <p:blipFill rotWithShape="1">
          <a:blip r:embed="rId7"/>
          <a:srcRect l="13431" r="26050" b="2"/>
          <a:stretch/>
        </p:blipFill>
        <p:spPr>
          <a:xfrm>
            <a:off x="1257236" y="1255776"/>
            <a:ext cx="2743200" cy="2266355"/>
          </a:xfrm>
          <a:prstGeom prst="rect">
            <a:avLst/>
          </a:prstGeom>
        </p:spPr>
      </p:pic>
      <p:sp>
        <p:nvSpPr>
          <p:cNvPr id="2" name="Title 1">
            <a:extLst>
              <a:ext uri="{FF2B5EF4-FFF2-40B4-BE49-F238E27FC236}">
                <a16:creationId xmlns:a16="http://schemas.microsoft.com/office/drawing/2014/main" xmlns="" id="{9C8A15E8-D3E5-4D33-817B-E8E645F628FF}"/>
              </a:ext>
            </a:extLst>
          </p:cNvPr>
          <p:cNvSpPr>
            <a:spLocks noGrp="1"/>
          </p:cNvSpPr>
          <p:nvPr>
            <p:ph type="ctrTitle"/>
          </p:nvPr>
        </p:nvSpPr>
        <p:spPr>
          <a:xfrm>
            <a:off x="4636482" y="1041401"/>
            <a:ext cx="6455815" cy="2345264"/>
          </a:xfrm>
        </p:spPr>
        <p:txBody>
          <a:bodyPr>
            <a:normAutofit/>
          </a:bodyPr>
          <a:lstStyle/>
          <a:p>
            <a:r>
              <a:rPr lang="en-US"/>
              <a:t>Teaching Middle and High School Writers</a:t>
            </a:r>
          </a:p>
        </p:txBody>
      </p:sp>
      <p:sp>
        <p:nvSpPr>
          <p:cNvPr id="3" name="Subtitle 2">
            <a:extLst>
              <a:ext uri="{FF2B5EF4-FFF2-40B4-BE49-F238E27FC236}">
                <a16:creationId xmlns:a16="http://schemas.microsoft.com/office/drawing/2014/main" xmlns="" id="{2B93DD71-049A-42D3-B244-637F91B995C2}"/>
              </a:ext>
            </a:extLst>
          </p:cNvPr>
          <p:cNvSpPr>
            <a:spLocks noGrp="1"/>
          </p:cNvSpPr>
          <p:nvPr>
            <p:ph type="subTitle" idx="1"/>
          </p:nvPr>
        </p:nvSpPr>
        <p:spPr>
          <a:xfrm>
            <a:off x="4636481" y="3657596"/>
            <a:ext cx="6455816" cy="1949707"/>
          </a:xfrm>
        </p:spPr>
        <p:txBody>
          <a:bodyPr>
            <a:normAutofit/>
          </a:bodyPr>
          <a:lstStyle/>
          <a:p>
            <a:r>
              <a:rPr lang="en-US"/>
              <a:t>Molly Montague</a:t>
            </a:r>
          </a:p>
          <a:p>
            <a:r>
              <a:rPr lang="en-US"/>
              <a:t>Seattle Public Schools</a:t>
            </a:r>
          </a:p>
          <a:p>
            <a:r>
              <a:rPr lang="en-US"/>
              <a:t>January 27, 2018</a:t>
            </a:r>
          </a:p>
          <a:p>
            <a:endParaRPr lang="en-US"/>
          </a:p>
        </p:txBody>
      </p:sp>
    </p:spTree>
    <p:extLst>
      <p:ext uri="{BB962C8B-B14F-4D97-AF65-F5344CB8AC3E}">
        <p14:creationId xmlns:p14="http://schemas.microsoft.com/office/powerpoint/2010/main" val="8459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B3E10-C0DB-4F37-968E-D876B0BACAB5}"/>
              </a:ext>
            </a:extLst>
          </p:cNvPr>
          <p:cNvSpPr>
            <a:spLocks noGrp="1"/>
          </p:cNvSpPr>
          <p:nvPr>
            <p:ph type="title"/>
          </p:nvPr>
        </p:nvSpPr>
        <p:spPr/>
        <p:txBody>
          <a:bodyPr/>
          <a:lstStyle/>
          <a:p>
            <a:r>
              <a:rPr lang="en-US" dirty="0"/>
              <a:t>Where do I start?</a:t>
            </a:r>
          </a:p>
        </p:txBody>
      </p:sp>
      <p:sp>
        <p:nvSpPr>
          <p:cNvPr id="3" name="Content Placeholder 2">
            <a:extLst>
              <a:ext uri="{FF2B5EF4-FFF2-40B4-BE49-F238E27FC236}">
                <a16:creationId xmlns:a16="http://schemas.microsoft.com/office/drawing/2014/main" xmlns="" id="{1A93F126-BBF4-46B1-88F4-3C234BF5A08E}"/>
              </a:ext>
            </a:extLst>
          </p:cNvPr>
          <p:cNvSpPr>
            <a:spLocks noGrp="1"/>
          </p:cNvSpPr>
          <p:nvPr>
            <p:ph idx="1"/>
          </p:nvPr>
        </p:nvSpPr>
        <p:spPr/>
        <p:txBody>
          <a:bodyPr/>
          <a:lstStyle/>
          <a:p>
            <a:r>
              <a:rPr lang="en-US" dirty="0"/>
              <a:t>Relationship, relationship, relationship! </a:t>
            </a:r>
          </a:p>
          <a:p>
            <a:pPr lvl="1"/>
            <a:r>
              <a:rPr lang="en-US" dirty="0"/>
              <a:t>Get To Know Your Students</a:t>
            </a:r>
          </a:p>
          <a:p>
            <a:pPr lvl="1"/>
            <a:r>
              <a:rPr lang="en-US" dirty="0"/>
              <a:t>Build Goodwill on Good Days</a:t>
            </a:r>
          </a:p>
          <a:p>
            <a:pPr lvl="1"/>
            <a:r>
              <a:rPr lang="en-US" dirty="0"/>
              <a:t>Listen to Students</a:t>
            </a:r>
          </a:p>
          <a:p>
            <a:pPr lvl="1"/>
            <a:endParaRPr lang="en-US" dirty="0"/>
          </a:p>
        </p:txBody>
      </p:sp>
    </p:spTree>
    <p:extLst>
      <p:ext uri="{BB962C8B-B14F-4D97-AF65-F5344CB8AC3E}">
        <p14:creationId xmlns:p14="http://schemas.microsoft.com/office/powerpoint/2010/main" val="3266316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2723366-C73B-4ED6-ADEF-29911C6BC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6202988-4466-42C5-B33A-AFABF051B4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47A4152-8E41-4D1C-B88C-57C5C430A6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99F76F5-72D4-4814-9169-8F535AEEB8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1A572FC8-486F-49B2-B56B-99AA20E1686E}"/>
              </a:ext>
            </a:extLst>
          </p:cNvPr>
          <p:cNvSpPr>
            <a:spLocks noGrp="1"/>
          </p:cNvSpPr>
          <p:nvPr>
            <p:ph type="title"/>
          </p:nvPr>
        </p:nvSpPr>
        <p:spPr>
          <a:xfrm>
            <a:off x="804421" y="796374"/>
            <a:ext cx="10583158" cy="880027"/>
          </a:xfrm>
        </p:spPr>
        <p:txBody>
          <a:bodyPr>
            <a:normAutofit/>
          </a:bodyPr>
          <a:lstStyle/>
          <a:p>
            <a:r>
              <a:rPr lang="en-US">
                <a:solidFill>
                  <a:srgbClr val="FFFFFF"/>
                </a:solidFill>
              </a:rPr>
              <a:t>Three Areas of Focus</a:t>
            </a:r>
          </a:p>
        </p:txBody>
      </p:sp>
      <p:sp>
        <p:nvSpPr>
          <p:cNvPr id="3" name="Content Placeholder 2">
            <a:extLst>
              <a:ext uri="{FF2B5EF4-FFF2-40B4-BE49-F238E27FC236}">
                <a16:creationId xmlns:a16="http://schemas.microsoft.com/office/drawing/2014/main" xmlns="" id="{8E18E595-6FD8-4DBD-B97A-5599B9A77510}"/>
              </a:ext>
            </a:extLst>
          </p:cNvPr>
          <p:cNvSpPr>
            <a:spLocks noGrp="1"/>
          </p:cNvSpPr>
          <p:nvPr>
            <p:ph idx="1"/>
          </p:nvPr>
        </p:nvSpPr>
        <p:spPr>
          <a:xfrm>
            <a:off x="1295401" y="2612256"/>
            <a:ext cx="9601196" cy="3263612"/>
          </a:xfrm>
        </p:spPr>
        <p:txBody>
          <a:bodyPr>
            <a:normAutofit/>
          </a:bodyPr>
          <a:lstStyle/>
          <a:p>
            <a:r>
              <a:rPr lang="en-US" dirty="0"/>
              <a:t>Thesis/Claim Statement</a:t>
            </a:r>
          </a:p>
          <a:p>
            <a:r>
              <a:rPr lang="en-US" dirty="0"/>
              <a:t>Development</a:t>
            </a:r>
          </a:p>
          <a:p>
            <a:r>
              <a:rPr lang="en-US" dirty="0"/>
              <a:t>Editing</a:t>
            </a:r>
          </a:p>
        </p:txBody>
      </p:sp>
    </p:spTree>
    <p:extLst>
      <p:ext uri="{BB962C8B-B14F-4D97-AF65-F5344CB8AC3E}">
        <p14:creationId xmlns:p14="http://schemas.microsoft.com/office/powerpoint/2010/main" val="290228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6CD0D05-FF47-4ABB-841C-0600CADC35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8C1B503-0291-4E82-A65E-72D604D9F6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3F836C5-9601-4982-A121-CCA49BF7BA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88EF4A4A-B70C-4639-81AA-E9E945C5B99C}"/>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Is the student struggling to get started?</a:t>
            </a:r>
          </a:p>
        </p:txBody>
      </p:sp>
      <p:sp>
        <p:nvSpPr>
          <p:cNvPr id="3" name="Content Placeholder 2">
            <a:extLst>
              <a:ext uri="{FF2B5EF4-FFF2-40B4-BE49-F238E27FC236}">
                <a16:creationId xmlns:a16="http://schemas.microsoft.com/office/drawing/2014/main" xmlns="" id="{74135EF5-A7F7-4B3E-8A99-6D2BDF2C1775}"/>
              </a:ext>
            </a:extLst>
          </p:cNvPr>
          <p:cNvSpPr>
            <a:spLocks noGrp="1"/>
          </p:cNvSpPr>
          <p:nvPr>
            <p:ph idx="1"/>
          </p:nvPr>
        </p:nvSpPr>
        <p:spPr>
          <a:xfrm>
            <a:off x="5150360" y="469900"/>
            <a:ext cx="5953630" cy="5405968"/>
          </a:xfrm>
        </p:spPr>
        <p:txBody>
          <a:bodyPr anchor="ctr">
            <a:normAutofit/>
          </a:bodyPr>
          <a:lstStyle/>
          <a:p>
            <a:r>
              <a:rPr lang="en-US" dirty="0">
                <a:solidFill>
                  <a:schemeClr val="bg1"/>
                </a:solidFill>
              </a:rPr>
              <a:t>Start with the prompt, the teacher’s version of the prompt</a:t>
            </a:r>
          </a:p>
          <a:p>
            <a:r>
              <a:rPr lang="en-US" dirty="0">
                <a:solidFill>
                  <a:schemeClr val="bg1"/>
                </a:solidFill>
              </a:rPr>
              <a:t>Is the struggle a misunderstanding of the prompt? The content information?</a:t>
            </a:r>
          </a:p>
          <a:p>
            <a:r>
              <a:rPr lang="en-US" dirty="0">
                <a:solidFill>
                  <a:schemeClr val="bg1"/>
                </a:solidFill>
              </a:rPr>
              <a:t>A writer who is struggling to get started may need:</a:t>
            </a:r>
          </a:p>
          <a:p>
            <a:pPr lvl="1"/>
            <a:r>
              <a:rPr lang="en-US" dirty="0">
                <a:solidFill>
                  <a:schemeClr val="bg1"/>
                </a:solidFill>
              </a:rPr>
              <a:t>brainstorming discussion to unpack the prompt and the content information, K-W-L</a:t>
            </a:r>
          </a:p>
          <a:p>
            <a:pPr lvl="1"/>
            <a:r>
              <a:rPr lang="en-US" dirty="0">
                <a:solidFill>
                  <a:schemeClr val="bg1"/>
                </a:solidFill>
              </a:rPr>
              <a:t>free write time to collect initial thoughts about the prompt</a:t>
            </a:r>
          </a:p>
          <a:p>
            <a:pPr lvl="1"/>
            <a:r>
              <a:rPr lang="en-US" dirty="0">
                <a:solidFill>
                  <a:schemeClr val="bg1"/>
                </a:solidFill>
              </a:rPr>
              <a:t>PLAN (Pay attention to the prompt, List the main idea, Add supporting ideas, Number your ideas)</a:t>
            </a:r>
          </a:p>
          <a:p>
            <a:pPr lvl="1"/>
            <a:endParaRPr lang="en-US" dirty="0">
              <a:solidFill>
                <a:schemeClr val="bg1"/>
              </a:solidFill>
            </a:endParaRPr>
          </a:p>
        </p:txBody>
      </p:sp>
    </p:spTree>
    <p:extLst>
      <p:ext uri="{BB962C8B-B14F-4D97-AF65-F5344CB8AC3E}">
        <p14:creationId xmlns:p14="http://schemas.microsoft.com/office/powerpoint/2010/main" val="84191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2723366-C73B-4ED6-ADEF-29911C6BC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6202988-4466-42C5-B33A-AFABF051B4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47A4152-8E41-4D1C-B88C-57C5C430A6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99F76F5-72D4-4814-9169-8F535AEEB8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7DB429F-4027-46F8-8179-2EBEC5E9E708}"/>
              </a:ext>
            </a:extLst>
          </p:cNvPr>
          <p:cNvSpPr>
            <a:spLocks noGrp="1"/>
          </p:cNvSpPr>
          <p:nvPr>
            <p:ph type="title"/>
          </p:nvPr>
        </p:nvSpPr>
        <p:spPr>
          <a:xfrm>
            <a:off x="804421" y="796374"/>
            <a:ext cx="10583158" cy="880027"/>
          </a:xfrm>
        </p:spPr>
        <p:txBody>
          <a:bodyPr>
            <a:normAutofit fontScale="90000"/>
          </a:bodyPr>
          <a:lstStyle/>
          <a:p>
            <a:r>
              <a:rPr lang="en-US" dirty="0">
                <a:solidFill>
                  <a:srgbClr val="FFFFFF"/>
                </a:solidFill>
              </a:rPr>
              <a:t>Is the student struggling with the focus of the paper?</a:t>
            </a:r>
          </a:p>
        </p:txBody>
      </p:sp>
      <p:sp>
        <p:nvSpPr>
          <p:cNvPr id="3" name="Content Placeholder 2">
            <a:extLst>
              <a:ext uri="{FF2B5EF4-FFF2-40B4-BE49-F238E27FC236}">
                <a16:creationId xmlns:a16="http://schemas.microsoft.com/office/drawing/2014/main" xmlns="" id="{306C99B8-F961-4B4D-9B5A-681565B0C46A}"/>
              </a:ext>
            </a:extLst>
          </p:cNvPr>
          <p:cNvSpPr>
            <a:spLocks noGrp="1"/>
          </p:cNvSpPr>
          <p:nvPr>
            <p:ph idx="1"/>
          </p:nvPr>
        </p:nvSpPr>
        <p:spPr>
          <a:xfrm>
            <a:off x="1295401" y="2612256"/>
            <a:ext cx="9601196" cy="3263612"/>
          </a:xfrm>
        </p:spPr>
        <p:txBody>
          <a:bodyPr>
            <a:normAutofit/>
          </a:bodyPr>
          <a:lstStyle/>
          <a:p>
            <a:r>
              <a:rPr lang="en-US" dirty="0"/>
              <a:t>In the middle and high school levels, the majority of prompts assigned  to students are expository: reporting, summarizing, analyzing, opinion writing that is supported by evidence.</a:t>
            </a:r>
          </a:p>
          <a:p>
            <a:r>
              <a:rPr lang="en-US" dirty="0"/>
              <a:t>Strategies to solve the problem:</a:t>
            </a:r>
          </a:p>
          <a:p>
            <a:pPr lvl="1"/>
            <a:r>
              <a:rPr lang="en-US" dirty="0"/>
              <a:t>The </a:t>
            </a:r>
            <a:r>
              <a:rPr lang="en-US" b="1" dirty="0"/>
              <a:t>thesis</a:t>
            </a:r>
            <a:r>
              <a:rPr lang="en-US" dirty="0"/>
              <a:t> needs to be </a:t>
            </a:r>
            <a:r>
              <a:rPr lang="en-US" b="1" dirty="0"/>
              <a:t>clear</a:t>
            </a:r>
            <a:r>
              <a:rPr lang="en-US" dirty="0"/>
              <a:t> and </a:t>
            </a:r>
            <a:r>
              <a:rPr lang="en-US" b="1" dirty="0"/>
              <a:t>aligned to the prompt</a:t>
            </a:r>
          </a:p>
          <a:p>
            <a:pPr lvl="1"/>
            <a:r>
              <a:rPr lang="en-US" dirty="0"/>
              <a:t> An expository thesis answers </a:t>
            </a:r>
            <a:r>
              <a:rPr lang="en-US" b="1" i="1" dirty="0"/>
              <a:t>How</a:t>
            </a:r>
            <a:r>
              <a:rPr lang="en-US" i="1" dirty="0"/>
              <a:t>  </a:t>
            </a:r>
            <a:r>
              <a:rPr lang="en-US" dirty="0"/>
              <a:t>or </a:t>
            </a:r>
            <a:r>
              <a:rPr lang="en-US" b="1" i="1" dirty="0"/>
              <a:t>Why</a:t>
            </a:r>
            <a:endParaRPr lang="en-US" dirty="0"/>
          </a:p>
          <a:p>
            <a:endParaRPr lang="en-US" dirty="0"/>
          </a:p>
        </p:txBody>
      </p:sp>
    </p:spTree>
    <p:extLst>
      <p:ext uri="{BB962C8B-B14F-4D97-AF65-F5344CB8AC3E}">
        <p14:creationId xmlns:p14="http://schemas.microsoft.com/office/powerpoint/2010/main" val="79613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xmlns="" id="{6D75FD42-C156-41A4-B68A-6C71A47E71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97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a:extLst>
              <a:ext uri="{FF2B5EF4-FFF2-40B4-BE49-F238E27FC236}">
                <a16:creationId xmlns:a16="http://schemas.microsoft.com/office/drawing/2014/main" xmlns="" id="{D704A7BF-21E3-4BDF-9BE8-BEC32066EF4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2" name="Picture 1"/>
          <p:cNvPicPr>
            <a:picLocks noChangeAspect="1"/>
          </p:cNvPicPr>
          <p:nvPr/>
        </p:nvPicPr>
        <p:blipFill rotWithShape="1">
          <a:blip r:embed="rId5"/>
          <a:srcRect t="12343" r="3" b="8504"/>
          <a:stretch/>
        </p:blipFill>
        <p:spPr>
          <a:xfrm>
            <a:off x="628034" y="673313"/>
            <a:ext cx="10901284" cy="5567463"/>
          </a:xfrm>
          <a:prstGeom prst="rect">
            <a:avLst/>
          </a:prstGeom>
        </p:spPr>
      </p:pic>
      <p:grpSp>
        <p:nvGrpSpPr>
          <p:cNvPr id="11" name="Group 10">
            <a:extLst>
              <a:ext uri="{FF2B5EF4-FFF2-40B4-BE49-F238E27FC236}">
                <a16:creationId xmlns:a16="http://schemas.microsoft.com/office/drawing/2014/main" xmlns="" id="{50180162-DDE5-43C8-B0DC-645F4CA9DDD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xmlns="" id="{16C9EE30-D91E-4DE1-8EEC-6A3AD1DD0D60}"/>
                </a:ext>
              </a:extLst>
            </p:cNvPr>
            <p:cNvSpPr/>
            <p:nvPr>
              <p:extLst>
                <p:ext uri="{386F3935-93C4-4BCD-93E2-E3B085C9AB24}">
                  <p16:designElem xmlns:p16="http://schemas.microsoft.com/office/powerpoint/2015/main" xmlns=""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xmlns="" id="{A8E1E1CD-6653-4129-A465-3CFB3A1CCDF5}"/>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xmlns="" id="{5424F715-2587-4418-AB8A-9B4218F3462E}"/>
                </a:ext>
              </a:extLst>
            </p:cNvPr>
            <p:cNvSpPr/>
            <p:nvPr>
              <p:extLst>
                <p:ext uri="{386F3935-93C4-4BCD-93E2-E3B085C9AB24}">
                  <p16:designElem xmlns:p16="http://schemas.microsoft.com/office/powerpoint/2015/main" xmlns=""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xmlns="" id="{1F8A0F16-00E1-4B0A-9B6E-8906A111B619}"/>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106184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sp>
        <p:nvSpPr>
          <p:cNvPr id="3" name="Content Placeholder 2"/>
          <p:cNvSpPr>
            <a:spLocks noGrp="1"/>
          </p:cNvSpPr>
          <p:nvPr>
            <p:ph idx="1"/>
          </p:nvPr>
        </p:nvSpPr>
        <p:spPr/>
        <p:txBody>
          <a:bodyPr/>
          <a:lstStyle/>
          <a:p>
            <a:r>
              <a:rPr lang="en-US" dirty="0"/>
              <a:t>Prompt: </a:t>
            </a:r>
            <a:r>
              <a:rPr lang="en-US" i="1" dirty="0"/>
              <a:t>Does the school day start too early?</a:t>
            </a:r>
          </a:p>
          <a:p>
            <a:r>
              <a:rPr lang="en-US" dirty="0"/>
              <a:t>Example #1: Starting the school day later will give students more time before school starts in the morning.</a:t>
            </a:r>
          </a:p>
          <a:p>
            <a:r>
              <a:rPr lang="en-US" dirty="0"/>
              <a:t>Example #2: A later school start time will have beneficial impacts for all adolescent kids.</a:t>
            </a:r>
          </a:p>
          <a:p>
            <a:r>
              <a:rPr lang="en-US" dirty="0"/>
              <a:t>Example #3: This paper is all about why schools start too early.</a:t>
            </a:r>
          </a:p>
          <a:p>
            <a:endParaRPr lang="en-US" dirty="0"/>
          </a:p>
        </p:txBody>
      </p:sp>
    </p:spTree>
    <p:extLst>
      <p:ext uri="{BB962C8B-B14F-4D97-AF65-F5344CB8AC3E}">
        <p14:creationId xmlns:p14="http://schemas.microsoft.com/office/powerpoint/2010/main" val="472057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10F77-32FC-4172-AFEB-64AC34D7991F}"/>
              </a:ext>
            </a:extLst>
          </p:cNvPr>
          <p:cNvSpPr>
            <a:spLocks noGrp="1"/>
          </p:cNvSpPr>
          <p:nvPr>
            <p:ph type="title"/>
          </p:nvPr>
        </p:nvSpPr>
        <p:spPr/>
        <p:txBody>
          <a:bodyPr/>
          <a:lstStyle/>
          <a:p>
            <a:r>
              <a:rPr lang="en-US" dirty="0"/>
              <a:t>Thesis Guiding Questions</a:t>
            </a:r>
          </a:p>
        </p:txBody>
      </p:sp>
      <p:sp>
        <p:nvSpPr>
          <p:cNvPr id="3" name="Content Placeholder 2">
            <a:extLst>
              <a:ext uri="{FF2B5EF4-FFF2-40B4-BE49-F238E27FC236}">
                <a16:creationId xmlns:a16="http://schemas.microsoft.com/office/drawing/2014/main" xmlns="" id="{E6007F1D-E731-41E4-B837-40A59001285C}"/>
              </a:ext>
            </a:extLst>
          </p:cNvPr>
          <p:cNvSpPr>
            <a:spLocks noGrp="1"/>
          </p:cNvSpPr>
          <p:nvPr>
            <p:ph idx="1"/>
          </p:nvPr>
        </p:nvSpPr>
        <p:spPr/>
        <p:txBody>
          <a:bodyPr/>
          <a:lstStyle/>
          <a:p>
            <a:r>
              <a:rPr lang="en-US" dirty="0"/>
              <a:t>What do you know about the topic?</a:t>
            </a:r>
          </a:p>
          <a:p>
            <a:r>
              <a:rPr lang="en-US" dirty="0"/>
              <a:t>How have you explained how? Why?</a:t>
            </a:r>
          </a:p>
          <a:p>
            <a:r>
              <a:rPr lang="en-US" dirty="0"/>
              <a:t>Is your thesis arguable?</a:t>
            </a:r>
          </a:p>
          <a:p>
            <a:r>
              <a:rPr lang="en-US" dirty="0"/>
              <a:t>Is your thesis too broad? Too specific?</a:t>
            </a:r>
          </a:p>
          <a:p>
            <a:r>
              <a:rPr lang="en-US" dirty="0"/>
              <a:t>What reasons do you have to support your claim?</a:t>
            </a:r>
          </a:p>
          <a:p>
            <a:endParaRPr lang="en-US" dirty="0"/>
          </a:p>
        </p:txBody>
      </p:sp>
    </p:spTree>
    <p:extLst>
      <p:ext uri="{BB962C8B-B14F-4D97-AF65-F5344CB8AC3E}">
        <p14:creationId xmlns:p14="http://schemas.microsoft.com/office/powerpoint/2010/main" val="1561985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ED8CF-2C25-4801-B4B1-973A572F4F98}"/>
              </a:ext>
            </a:extLst>
          </p:cNvPr>
          <p:cNvSpPr>
            <a:spLocks noGrp="1"/>
          </p:cNvSpPr>
          <p:nvPr>
            <p:ph type="title"/>
          </p:nvPr>
        </p:nvSpPr>
        <p:spPr/>
        <p:txBody>
          <a:bodyPr/>
          <a:lstStyle/>
          <a:p>
            <a:r>
              <a:rPr lang="en-US" dirty="0"/>
              <a:t>Thesis Exemplar</a:t>
            </a:r>
          </a:p>
        </p:txBody>
      </p:sp>
      <p:sp>
        <p:nvSpPr>
          <p:cNvPr id="3" name="Content Placeholder 2">
            <a:extLst>
              <a:ext uri="{FF2B5EF4-FFF2-40B4-BE49-F238E27FC236}">
                <a16:creationId xmlns:a16="http://schemas.microsoft.com/office/drawing/2014/main" xmlns="" id="{89D140DC-1BB3-41F9-B747-58577E3BB44A}"/>
              </a:ext>
            </a:extLst>
          </p:cNvPr>
          <p:cNvSpPr>
            <a:spLocks noGrp="1"/>
          </p:cNvSpPr>
          <p:nvPr>
            <p:ph idx="1"/>
          </p:nvPr>
        </p:nvSpPr>
        <p:spPr/>
        <p:txBody>
          <a:bodyPr/>
          <a:lstStyle/>
          <a:p>
            <a:r>
              <a:rPr lang="en-US" dirty="0"/>
              <a:t>Prompt: </a:t>
            </a:r>
            <a:r>
              <a:rPr lang="en-US" i="1" dirty="0"/>
              <a:t>Does the school day start too early?</a:t>
            </a:r>
          </a:p>
          <a:p>
            <a:r>
              <a:rPr lang="en-US" dirty="0"/>
              <a:t>Starting the school day at a later time will help increase students’ attentiveness because they will get more sleep and be more alert and focused in class.</a:t>
            </a:r>
          </a:p>
          <a:p>
            <a:endParaRPr lang="en-US" i="1" dirty="0"/>
          </a:p>
          <a:p>
            <a:endParaRPr lang="en-US" i="1" dirty="0"/>
          </a:p>
        </p:txBody>
      </p:sp>
    </p:spTree>
    <p:extLst>
      <p:ext uri="{BB962C8B-B14F-4D97-AF65-F5344CB8AC3E}">
        <p14:creationId xmlns:p14="http://schemas.microsoft.com/office/powerpoint/2010/main" val="466033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54D3D6E-218A-4CB0-88DD-76ACBE70EC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9442AD7-0DBC-4C88-9E2F-1054F6D3E1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021239E-7E20-4C71-9D40-45E2AFF989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xmlns="" id="{201BC007-0A49-4C1F-9F1E-4B6F4F84C8D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7635EFFC-D9BC-4407-B861-8C4F0AE44E76}"/>
              </a:ext>
            </a:extLst>
          </p:cNvPr>
          <p:cNvSpPr>
            <a:spLocks noGrp="1"/>
          </p:cNvSpPr>
          <p:nvPr>
            <p:ph type="title"/>
          </p:nvPr>
        </p:nvSpPr>
        <p:spPr>
          <a:xfrm>
            <a:off x="1295402" y="982132"/>
            <a:ext cx="9601196" cy="1303867"/>
          </a:xfrm>
        </p:spPr>
        <p:txBody>
          <a:bodyPr>
            <a:normAutofit fontScale="90000"/>
          </a:bodyPr>
          <a:lstStyle/>
          <a:p>
            <a:r>
              <a:rPr lang="en-US" dirty="0"/>
              <a:t>Is the student having trouble developing their ideas?</a:t>
            </a:r>
          </a:p>
        </p:txBody>
      </p:sp>
      <p:sp>
        <p:nvSpPr>
          <p:cNvPr id="3" name="Content Placeholder 2">
            <a:extLst>
              <a:ext uri="{FF2B5EF4-FFF2-40B4-BE49-F238E27FC236}">
                <a16:creationId xmlns:a16="http://schemas.microsoft.com/office/drawing/2014/main" xmlns="" id="{36C022F6-EFB4-49D8-BA28-8FCBB9A16539}"/>
              </a:ext>
            </a:extLst>
          </p:cNvPr>
          <p:cNvSpPr>
            <a:spLocks noGrp="1"/>
          </p:cNvSpPr>
          <p:nvPr>
            <p:ph idx="1"/>
          </p:nvPr>
        </p:nvSpPr>
        <p:spPr>
          <a:xfrm>
            <a:off x="1295401" y="2556932"/>
            <a:ext cx="9601196" cy="3318936"/>
          </a:xfrm>
        </p:spPr>
        <p:txBody>
          <a:bodyPr>
            <a:normAutofit/>
          </a:bodyPr>
          <a:lstStyle/>
          <a:p>
            <a:pPr>
              <a:lnSpc>
                <a:spcPct val="90000"/>
              </a:lnSpc>
            </a:pPr>
            <a:r>
              <a:rPr lang="en-US" dirty="0"/>
              <a:t>Writing is the sum of its parts, it can be broken down into small sections.</a:t>
            </a:r>
          </a:p>
          <a:p>
            <a:pPr>
              <a:lnSpc>
                <a:spcPct val="90000"/>
              </a:lnSpc>
            </a:pPr>
            <a:r>
              <a:rPr lang="en-US" dirty="0"/>
              <a:t>What more do you know about this topic?</a:t>
            </a:r>
          </a:p>
          <a:p>
            <a:pPr>
              <a:lnSpc>
                <a:spcPct val="90000"/>
              </a:lnSpc>
            </a:pPr>
            <a:r>
              <a:rPr lang="en-US" dirty="0"/>
              <a:t>Set personal goals for writing: (a) where can I add more ideas? (b) what specific structural elements do I need to include?</a:t>
            </a:r>
          </a:p>
          <a:p>
            <a:pPr lvl="1">
              <a:lnSpc>
                <a:spcPct val="90000"/>
              </a:lnSpc>
            </a:pPr>
            <a:r>
              <a:rPr lang="en-US" dirty="0"/>
              <a:t>Consider structure:</a:t>
            </a:r>
          </a:p>
          <a:p>
            <a:pPr lvl="2">
              <a:lnSpc>
                <a:spcPct val="90000"/>
              </a:lnSpc>
            </a:pPr>
            <a:r>
              <a:rPr lang="en-US" dirty="0"/>
              <a:t>Chronological</a:t>
            </a:r>
          </a:p>
          <a:p>
            <a:pPr lvl="2">
              <a:lnSpc>
                <a:spcPct val="90000"/>
              </a:lnSpc>
            </a:pPr>
            <a:r>
              <a:rPr lang="en-US" dirty="0"/>
              <a:t>Order of importance</a:t>
            </a:r>
          </a:p>
          <a:p>
            <a:pPr lvl="2">
              <a:lnSpc>
                <a:spcPct val="90000"/>
              </a:lnSpc>
            </a:pPr>
            <a:r>
              <a:rPr lang="en-US" dirty="0"/>
              <a:t>Cause/effect</a:t>
            </a:r>
          </a:p>
        </p:txBody>
      </p:sp>
    </p:spTree>
    <p:extLst>
      <p:ext uri="{BB962C8B-B14F-4D97-AF65-F5344CB8AC3E}">
        <p14:creationId xmlns:p14="http://schemas.microsoft.com/office/powerpoint/2010/main" val="291507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7B013-7D46-410C-B7D7-EC6D9F323098}"/>
              </a:ext>
            </a:extLst>
          </p:cNvPr>
          <p:cNvSpPr>
            <a:spLocks noGrp="1"/>
          </p:cNvSpPr>
          <p:nvPr>
            <p:ph type="title"/>
          </p:nvPr>
        </p:nvSpPr>
        <p:spPr/>
        <p:txBody>
          <a:bodyPr/>
          <a:lstStyle/>
          <a:p>
            <a:r>
              <a:rPr lang="en-US" dirty="0"/>
              <a:t>Thesis Exemplar</a:t>
            </a:r>
          </a:p>
        </p:txBody>
      </p:sp>
      <p:sp>
        <p:nvSpPr>
          <p:cNvPr id="3" name="Content Placeholder 2">
            <a:extLst>
              <a:ext uri="{FF2B5EF4-FFF2-40B4-BE49-F238E27FC236}">
                <a16:creationId xmlns:a16="http://schemas.microsoft.com/office/drawing/2014/main" xmlns="" id="{92776F8A-6F18-442B-A199-D6BA6E9465ED}"/>
              </a:ext>
            </a:extLst>
          </p:cNvPr>
          <p:cNvSpPr>
            <a:spLocks noGrp="1"/>
          </p:cNvSpPr>
          <p:nvPr>
            <p:ph idx="1"/>
          </p:nvPr>
        </p:nvSpPr>
        <p:spPr/>
        <p:txBody>
          <a:bodyPr>
            <a:normAutofit/>
          </a:bodyPr>
          <a:lstStyle/>
          <a:p>
            <a:r>
              <a:rPr lang="en-US" dirty="0"/>
              <a:t>Prompt: </a:t>
            </a:r>
            <a:r>
              <a:rPr lang="en-US" i="1" dirty="0"/>
              <a:t>Does the school day start too early?</a:t>
            </a:r>
          </a:p>
          <a:p>
            <a:r>
              <a:rPr lang="en-US" dirty="0"/>
              <a:t>Starting the school day at a later time will help increase students’ attentiveness because they will get more sleep and be more alert and focused in class.</a:t>
            </a:r>
          </a:p>
          <a:p>
            <a:r>
              <a:rPr lang="en-US" b="1" dirty="0"/>
              <a:t>How would you support this student in developing the outline of their paper?</a:t>
            </a:r>
          </a:p>
        </p:txBody>
      </p:sp>
    </p:spTree>
    <p:extLst>
      <p:ext uri="{BB962C8B-B14F-4D97-AF65-F5344CB8AC3E}">
        <p14:creationId xmlns:p14="http://schemas.microsoft.com/office/powerpoint/2010/main" val="424961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2723366-C73B-4ED6-ADEF-29911C6BC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6202988-4466-42C5-B33A-AFABF051B4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47A4152-8E41-4D1C-B88C-57C5C430A6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99F76F5-72D4-4814-9169-8F535AEEB8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C94BD35-2A0F-4B3D-9E0F-0567F7B4F9B4}"/>
              </a:ext>
            </a:extLst>
          </p:cNvPr>
          <p:cNvSpPr>
            <a:spLocks noGrp="1"/>
          </p:cNvSpPr>
          <p:nvPr>
            <p:ph type="title"/>
          </p:nvPr>
        </p:nvSpPr>
        <p:spPr>
          <a:xfrm>
            <a:off x="804421" y="796374"/>
            <a:ext cx="10583158" cy="880027"/>
          </a:xfrm>
        </p:spPr>
        <p:txBody>
          <a:bodyPr>
            <a:normAutofit/>
          </a:bodyPr>
          <a:lstStyle/>
          <a:p>
            <a:r>
              <a:rPr lang="en-US">
                <a:solidFill>
                  <a:srgbClr val="FFFFFF"/>
                </a:solidFill>
              </a:rPr>
              <a:t>Outcomes</a:t>
            </a:r>
          </a:p>
        </p:txBody>
      </p:sp>
      <p:sp>
        <p:nvSpPr>
          <p:cNvPr id="3" name="Content Placeholder 2">
            <a:extLst>
              <a:ext uri="{FF2B5EF4-FFF2-40B4-BE49-F238E27FC236}">
                <a16:creationId xmlns:a16="http://schemas.microsoft.com/office/drawing/2014/main" xmlns="" id="{A8CF4FA4-6DF0-45F8-AC66-A93D43D81A22}"/>
              </a:ext>
            </a:extLst>
          </p:cNvPr>
          <p:cNvSpPr>
            <a:spLocks noGrp="1"/>
          </p:cNvSpPr>
          <p:nvPr>
            <p:ph idx="1"/>
          </p:nvPr>
        </p:nvSpPr>
        <p:spPr>
          <a:xfrm>
            <a:off x="1295401" y="2612256"/>
            <a:ext cx="9601196" cy="3263612"/>
          </a:xfrm>
        </p:spPr>
        <p:txBody>
          <a:bodyPr>
            <a:normAutofit/>
          </a:bodyPr>
          <a:lstStyle/>
          <a:p>
            <a:r>
              <a:rPr lang="en-US" dirty="0"/>
              <a:t>Define effective writing</a:t>
            </a:r>
          </a:p>
          <a:p>
            <a:r>
              <a:rPr lang="en-US" dirty="0"/>
              <a:t>Learn strategies to support practicing writers</a:t>
            </a:r>
          </a:p>
          <a:p>
            <a:r>
              <a:rPr lang="en-US" dirty="0"/>
              <a:t>Practice by doing</a:t>
            </a:r>
          </a:p>
        </p:txBody>
      </p:sp>
    </p:spTree>
    <p:extLst>
      <p:ext uri="{BB962C8B-B14F-4D97-AF65-F5344CB8AC3E}">
        <p14:creationId xmlns:p14="http://schemas.microsoft.com/office/powerpoint/2010/main" val="2819872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71D18691-7A0C-48A4-8ED6-553D1221146E}"/>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Editing</a:t>
            </a:r>
          </a:p>
        </p:txBody>
      </p:sp>
      <p:sp>
        <p:nvSpPr>
          <p:cNvPr id="3" name="Content Placeholder 2">
            <a:extLst>
              <a:ext uri="{FF2B5EF4-FFF2-40B4-BE49-F238E27FC236}">
                <a16:creationId xmlns:a16="http://schemas.microsoft.com/office/drawing/2014/main" xmlns="" id="{CDD96AC4-E799-4B6C-9F5B-9068BCA37F99}"/>
              </a:ext>
            </a:extLst>
          </p:cNvPr>
          <p:cNvSpPr>
            <a:spLocks noGrp="1"/>
          </p:cNvSpPr>
          <p:nvPr>
            <p:ph idx="1"/>
          </p:nvPr>
        </p:nvSpPr>
        <p:spPr>
          <a:xfrm>
            <a:off x="5140934" y="469900"/>
            <a:ext cx="5953630" cy="5405968"/>
          </a:xfrm>
        </p:spPr>
        <p:txBody>
          <a:bodyPr anchor="ctr">
            <a:normAutofit/>
          </a:bodyPr>
          <a:lstStyle/>
          <a:p>
            <a:r>
              <a:rPr lang="en-US" dirty="0"/>
              <a:t>Sentence level:</a:t>
            </a:r>
          </a:p>
          <a:p>
            <a:pPr lvl="1"/>
            <a:r>
              <a:rPr lang="en-US" dirty="0"/>
              <a:t>Too short and choppy? </a:t>
            </a:r>
          </a:p>
          <a:p>
            <a:pPr lvl="1"/>
            <a:r>
              <a:rPr lang="en-US" dirty="0"/>
              <a:t>So long that the subject gets lost in in the sentence?</a:t>
            </a:r>
          </a:p>
          <a:p>
            <a:pPr lvl="1"/>
            <a:r>
              <a:rPr lang="en-US" dirty="0"/>
              <a:t>Too wordy?</a:t>
            </a:r>
          </a:p>
          <a:p>
            <a:pPr lvl="1"/>
            <a:r>
              <a:rPr lang="en-US" dirty="0"/>
              <a:t>Construction problem?</a:t>
            </a:r>
          </a:p>
          <a:p>
            <a:r>
              <a:rPr lang="en-US" dirty="0"/>
              <a:t>Strategies to solve the problem</a:t>
            </a:r>
          </a:p>
          <a:p>
            <a:pPr lvl="1"/>
            <a:r>
              <a:rPr lang="en-US" dirty="0"/>
              <a:t>Have students </a:t>
            </a:r>
            <a:r>
              <a:rPr lang="en-US" b="1" dirty="0"/>
              <a:t>read their draft aloud</a:t>
            </a:r>
          </a:p>
          <a:p>
            <a:pPr lvl="1"/>
            <a:r>
              <a:rPr lang="en-US" dirty="0"/>
              <a:t>Be mindful of not crossing out student's work/words- write suggestions on separate sheet of paper.</a:t>
            </a:r>
            <a:endParaRPr lang="en-US" b="1" dirty="0"/>
          </a:p>
        </p:txBody>
      </p:sp>
    </p:spTree>
    <p:extLst>
      <p:ext uri="{BB962C8B-B14F-4D97-AF65-F5344CB8AC3E}">
        <p14:creationId xmlns:p14="http://schemas.microsoft.com/office/powerpoint/2010/main" val="234753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49A8F-BA5A-42C3-93D3-22A9A82E32E2}"/>
              </a:ext>
            </a:extLst>
          </p:cNvPr>
          <p:cNvSpPr>
            <a:spLocks noGrp="1"/>
          </p:cNvSpPr>
          <p:nvPr>
            <p:ph type="title"/>
          </p:nvPr>
        </p:nvSpPr>
        <p:spPr/>
        <p:txBody>
          <a:bodyPr/>
          <a:lstStyle/>
          <a:p>
            <a:r>
              <a:rPr lang="en-US" dirty="0"/>
              <a:t>Glows</a:t>
            </a:r>
          </a:p>
        </p:txBody>
      </p:sp>
      <p:sp>
        <p:nvSpPr>
          <p:cNvPr id="3" name="Content Placeholder 2">
            <a:extLst>
              <a:ext uri="{FF2B5EF4-FFF2-40B4-BE49-F238E27FC236}">
                <a16:creationId xmlns:a16="http://schemas.microsoft.com/office/drawing/2014/main" xmlns="" id="{8E5586F5-9B2F-459D-90F9-1EB2AC21E5C1}"/>
              </a:ext>
            </a:extLst>
          </p:cNvPr>
          <p:cNvSpPr>
            <a:spLocks noGrp="1"/>
          </p:cNvSpPr>
          <p:nvPr>
            <p:ph idx="1"/>
          </p:nvPr>
        </p:nvSpPr>
        <p:spPr/>
        <p:txBody>
          <a:bodyPr/>
          <a:lstStyle/>
          <a:p>
            <a:r>
              <a:rPr lang="en-US" dirty="0"/>
              <a:t>Complimenting work:</a:t>
            </a:r>
          </a:p>
          <a:p>
            <a:pPr lvl="1"/>
            <a:r>
              <a:rPr lang="en-US" i="1" dirty="0"/>
              <a:t>One of the strongest things I notice about your writing is…</a:t>
            </a:r>
          </a:p>
          <a:p>
            <a:pPr lvl="1"/>
            <a:r>
              <a:rPr lang="en-US" i="1" dirty="0"/>
              <a:t>One thing I am learning from your writing is…</a:t>
            </a:r>
          </a:p>
          <a:p>
            <a:pPr lvl="1"/>
            <a:r>
              <a:rPr lang="en-US" i="1" dirty="0"/>
              <a:t>This part…It really works because…</a:t>
            </a:r>
          </a:p>
          <a:p>
            <a:pPr lvl="1"/>
            <a:r>
              <a:rPr lang="en-US" i="1" dirty="0"/>
              <a:t>This part makes me think about…</a:t>
            </a:r>
          </a:p>
          <a:p>
            <a:pPr lvl="1"/>
            <a:r>
              <a:rPr lang="en-US" i="1" dirty="0">
                <a:solidFill>
                  <a:schemeClr val="tx1"/>
                </a:solidFill>
              </a:rPr>
              <a:t>The hook in your introduction was very enticing.</a:t>
            </a:r>
          </a:p>
          <a:p>
            <a:pPr lvl="1"/>
            <a:r>
              <a:rPr lang="en-US" i="1" dirty="0">
                <a:solidFill>
                  <a:schemeClr val="tx1"/>
                </a:solidFill>
              </a:rPr>
              <a:t>Your second body paragraph offered a persuasive argument.</a:t>
            </a:r>
          </a:p>
          <a:p>
            <a:pPr lvl="1"/>
            <a:endParaRPr lang="en-US" i="1" dirty="0"/>
          </a:p>
        </p:txBody>
      </p:sp>
    </p:spTree>
    <p:extLst>
      <p:ext uri="{BB962C8B-B14F-4D97-AF65-F5344CB8AC3E}">
        <p14:creationId xmlns:p14="http://schemas.microsoft.com/office/powerpoint/2010/main" val="411407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BE3D6-045D-4670-A374-B540F4FC4436}"/>
              </a:ext>
            </a:extLst>
          </p:cNvPr>
          <p:cNvSpPr>
            <a:spLocks noGrp="1"/>
          </p:cNvSpPr>
          <p:nvPr>
            <p:ph type="title"/>
          </p:nvPr>
        </p:nvSpPr>
        <p:spPr/>
        <p:txBody>
          <a:bodyPr/>
          <a:lstStyle/>
          <a:p>
            <a:r>
              <a:rPr lang="en-US" dirty="0"/>
              <a:t>Grows</a:t>
            </a:r>
          </a:p>
        </p:txBody>
      </p:sp>
      <p:sp>
        <p:nvSpPr>
          <p:cNvPr id="3" name="Content Placeholder 2">
            <a:extLst>
              <a:ext uri="{FF2B5EF4-FFF2-40B4-BE49-F238E27FC236}">
                <a16:creationId xmlns:a16="http://schemas.microsoft.com/office/drawing/2014/main" xmlns="" id="{4EA6DA16-43D5-4E15-A7B2-C942349FA0B6}"/>
              </a:ext>
            </a:extLst>
          </p:cNvPr>
          <p:cNvSpPr>
            <a:spLocks noGrp="1"/>
          </p:cNvSpPr>
          <p:nvPr>
            <p:ph idx="1"/>
          </p:nvPr>
        </p:nvSpPr>
        <p:spPr/>
        <p:txBody>
          <a:bodyPr>
            <a:normAutofit fontScale="92500" lnSpcReduction="10000"/>
          </a:bodyPr>
          <a:lstStyle/>
          <a:p>
            <a:r>
              <a:rPr lang="en-US" dirty="0"/>
              <a:t>Potential focus areas:</a:t>
            </a:r>
          </a:p>
          <a:p>
            <a:pPr lvl="1"/>
            <a:r>
              <a:rPr lang="en-US" i="1" dirty="0"/>
              <a:t>Unpack the prompt</a:t>
            </a:r>
          </a:p>
          <a:p>
            <a:pPr lvl="1"/>
            <a:r>
              <a:rPr lang="en-US" i="1" dirty="0"/>
              <a:t>Consider the thesis/claim statement</a:t>
            </a:r>
          </a:p>
          <a:p>
            <a:pPr lvl="1"/>
            <a:r>
              <a:rPr lang="en-US" i="1" dirty="0"/>
              <a:t>Does the student know enough about the topic?</a:t>
            </a:r>
          </a:p>
          <a:p>
            <a:pPr lvl="1"/>
            <a:r>
              <a:rPr lang="en-US" i="1" dirty="0"/>
              <a:t>Does the student need help staying focused in their writing?</a:t>
            </a:r>
          </a:p>
          <a:p>
            <a:pPr lvl="1"/>
            <a:r>
              <a:rPr lang="en-US" i="1" dirty="0"/>
              <a:t>Does the writing offer fact after fact after fact?</a:t>
            </a:r>
          </a:p>
          <a:p>
            <a:pPr lvl="1"/>
            <a:r>
              <a:rPr lang="en-US" i="1" dirty="0"/>
              <a:t>Analyze each paragraph separately</a:t>
            </a:r>
          </a:p>
          <a:p>
            <a:pPr lvl="1"/>
            <a:r>
              <a:rPr lang="en-US" i="1" dirty="0"/>
              <a:t>Have the student read the writing aloud</a:t>
            </a:r>
          </a:p>
          <a:p>
            <a:pPr lvl="1"/>
            <a:endParaRPr lang="en-US" dirty="0"/>
          </a:p>
        </p:txBody>
      </p:sp>
    </p:spTree>
    <p:extLst>
      <p:ext uri="{BB962C8B-B14F-4D97-AF65-F5344CB8AC3E}">
        <p14:creationId xmlns:p14="http://schemas.microsoft.com/office/powerpoint/2010/main" val="1935940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2BE4420-3B5F-4549-8B4A-77855B8215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75876F6-95D4-48CB-8E3E-4401A96E25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7B407EC4-5D16-4845-9840-4E28622B6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1B84719-90BB-4D0C-92D8-61DC5512B3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2102C75-F116-47E3-A986-432B5B75148D}"/>
              </a:ext>
            </a:extLst>
          </p:cNvPr>
          <p:cNvSpPr>
            <a:spLocks noGrp="1"/>
          </p:cNvSpPr>
          <p:nvPr>
            <p:ph type="title"/>
          </p:nvPr>
        </p:nvSpPr>
        <p:spPr>
          <a:xfrm>
            <a:off x="1055599" y="1055077"/>
            <a:ext cx="2532909" cy="4794578"/>
          </a:xfrm>
        </p:spPr>
        <p:txBody>
          <a:bodyPr>
            <a:normAutofit/>
          </a:bodyPr>
          <a:lstStyle/>
          <a:p>
            <a:r>
              <a:rPr lang="en-US" dirty="0">
                <a:solidFill>
                  <a:srgbClr val="262626"/>
                </a:solidFill>
              </a:rPr>
              <a:t>Mini-tutor session practice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1822570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49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7E7D3493-580F-457F-B21F-077BD912F169}"/>
              </a:ext>
            </a:extLst>
          </p:cNvPr>
          <p:cNvSpPr>
            <a:spLocks noGrp="1"/>
          </p:cNvSpPr>
          <p:nvPr>
            <p:ph type="title"/>
          </p:nvPr>
        </p:nvSpPr>
        <p:spPr>
          <a:xfrm>
            <a:off x="952108" y="954756"/>
            <a:ext cx="2730414" cy="4946003"/>
          </a:xfrm>
        </p:spPr>
        <p:txBody>
          <a:bodyPr>
            <a:normAutofit/>
          </a:bodyPr>
          <a:lstStyle/>
          <a:p>
            <a:r>
              <a:rPr lang="en-US">
                <a:solidFill>
                  <a:srgbClr val="FFFFFF"/>
                </a:solidFill>
              </a:rPr>
              <a:t>Agenda</a:t>
            </a:r>
          </a:p>
        </p:txBody>
      </p:sp>
      <p:sp>
        <p:nvSpPr>
          <p:cNvPr id="3" name="Content Placeholder 2">
            <a:extLst>
              <a:ext uri="{FF2B5EF4-FFF2-40B4-BE49-F238E27FC236}">
                <a16:creationId xmlns:a16="http://schemas.microsoft.com/office/drawing/2014/main" xmlns="" id="{1548B7F6-161F-4B89-AAB1-2D98715F8483}"/>
              </a:ext>
            </a:extLst>
          </p:cNvPr>
          <p:cNvSpPr>
            <a:spLocks noGrp="1"/>
          </p:cNvSpPr>
          <p:nvPr>
            <p:ph idx="1"/>
          </p:nvPr>
        </p:nvSpPr>
        <p:spPr>
          <a:xfrm>
            <a:off x="5140934" y="469900"/>
            <a:ext cx="5953630" cy="5405968"/>
          </a:xfrm>
        </p:spPr>
        <p:txBody>
          <a:bodyPr anchor="ctr">
            <a:normAutofit/>
          </a:bodyPr>
          <a:lstStyle/>
          <a:p>
            <a:r>
              <a:rPr lang="en-US" dirty="0"/>
              <a:t>What is effective writing?</a:t>
            </a:r>
          </a:p>
          <a:p>
            <a:r>
              <a:rPr lang="en-US" dirty="0"/>
              <a:t>Strategies</a:t>
            </a:r>
          </a:p>
          <a:p>
            <a:r>
              <a:rPr lang="en-US" b="1" dirty="0"/>
              <a:t>Workshop with writers</a:t>
            </a:r>
          </a:p>
          <a:p>
            <a:pPr marL="0" indent="0">
              <a:buNone/>
            </a:pPr>
            <a:endParaRPr lang="en-US" dirty="0"/>
          </a:p>
        </p:txBody>
      </p:sp>
    </p:spTree>
    <p:extLst>
      <p:ext uri="{BB962C8B-B14F-4D97-AF65-F5344CB8AC3E}">
        <p14:creationId xmlns:p14="http://schemas.microsoft.com/office/powerpoint/2010/main" val="49734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2BE4420-3B5F-4549-8B4A-77855B8215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75876F6-95D4-48CB-8E3E-4401A96E25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7B407EC4-5D16-4845-9840-4E28622B6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1B84719-90BB-4D0C-92D8-61DC5512B3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AEC154E-A9D1-433A-82EC-FD874AB0E02E}"/>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Preparation for the Workshop Conference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6562351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5468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2723366-C73B-4ED6-ADEF-29911C6BC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6202988-4466-42C5-B33A-AFABF051B4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47A4152-8E41-4D1C-B88C-57C5C430A6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99F76F5-72D4-4814-9169-8F535AEEB8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4E30309B-E2CE-4D75-9980-1F3D4403A6AC}"/>
              </a:ext>
            </a:extLst>
          </p:cNvPr>
          <p:cNvSpPr>
            <a:spLocks noGrp="1"/>
          </p:cNvSpPr>
          <p:nvPr>
            <p:ph type="title"/>
          </p:nvPr>
        </p:nvSpPr>
        <p:spPr>
          <a:xfrm>
            <a:off x="804421" y="796374"/>
            <a:ext cx="10583158" cy="880027"/>
          </a:xfrm>
        </p:spPr>
        <p:txBody>
          <a:bodyPr>
            <a:normAutofit/>
          </a:bodyPr>
          <a:lstStyle/>
          <a:p>
            <a:r>
              <a:rPr lang="en-US">
                <a:solidFill>
                  <a:srgbClr val="FFFFFF"/>
                </a:solidFill>
              </a:rPr>
              <a:t>Reflection</a:t>
            </a:r>
          </a:p>
        </p:txBody>
      </p:sp>
      <p:sp>
        <p:nvSpPr>
          <p:cNvPr id="3" name="Content Placeholder 2">
            <a:extLst>
              <a:ext uri="{FF2B5EF4-FFF2-40B4-BE49-F238E27FC236}">
                <a16:creationId xmlns:a16="http://schemas.microsoft.com/office/drawing/2014/main" xmlns="" id="{729973AF-9A14-4F7B-906F-82D54A010495}"/>
              </a:ext>
            </a:extLst>
          </p:cNvPr>
          <p:cNvSpPr>
            <a:spLocks noGrp="1"/>
          </p:cNvSpPr>
          <p:nvPr>
            <p:ph idx="1"/>
          </p:nvPr>
        </p:nvSpPr>
        <p:spPr>
          <a:xfrm>
            <a:off x="1295401" y="2612256"/>
            <a:ext cx="9601196" cy="3263612"/>
          </a:xfrm>
        </p:spPr>
        <p:txBody>
          <a:bodyPr>
            <a:normAutofit/>
          </a:bodyPr>
          <a:lstStyle/>
          <a:p>
            <a:pPr>
              <a:lnSpc>
                <a:spcPct val="90000"/>
              </a:lnSpc>
            </a:pPr>
            <a:r>
              <a:rPr lang="en-US" dirty="0"/>
              <a:t>How did the writing process feel?</a:t>
            </a:r>
            <a:endParaRPr lang="en-US"/>
          </a:p>
          <a:p>
            <a:pPr>
              <a:lnSpc>
                <a:spcPct val="90000"/>
              </a:lnSpc>
            </a:pPr>
            <a:r>
              <a:rPr lang="en-US" dirty="0"/>
              <a:t>What felt easy?</a:t>
            </a:r>
            <a:endParaRPr lang="en-US"/>
          </a:p>
          <a:p>
            <a:pPr lvl="1">
              <a:lnSpc>
                <a:spcPct val="90000"/>
              </a:lnSpc>
            </a:pPr>
            <a:r>
              <a:rPr lang="en-US" dirty="0"/>
              <a:t>Why do you think it felt this way?</a:t>
            </a:r>
            <a:endParaRPr lang="en-US"/>
          </a:p>
          <a:p>
            <a:pPr>
              <a:lnSpc>
                <a:spcPct val="90000"/>
              </a:lnSpc>
            </a:pPr>
            <a:r>
              <a:rPr lang="en-US" dirty="0"/>
              <a:t>What was hard?</a:t>
            </a:r>
            <a:endParaRPr lang="en-US"/>
          </a:p>
          <a:p>
            <a:pPr lvl="1">
              <a:lnSpc>
                <a:spcPct val="90000"/>
              </a:lnSpc>
            </a:pPr>
            <a:r>
              <a:rPr lang="en-US" dirty="0"/>
              <a:t>How did you preserve when you were stuck?</a:t>
            </a:r>
            <a:endParaRPr lang="en-US"/>
          </a:p>
          <a:p>
            <a:pPr>
              <a:lnSpc>
                <a:spcPct val="90000"/>
              </a:lnSpc>
            </a:pPr>
            <a:r>
              <a:rPr lang="en-US" dirty="0"/>
              <a:t>Volunteers?</a:t>
            </a:r>
            <a:endParaRPr lang="en-US"/>
          </a:p>
          <a:p>
            <a:pPr lvl="1">
              <a:lnSpc>
                <a:spcPct val="90000"/>
              </a:lnSpc>
            </a:pPr>
            <a:r>
              <a:rPr lang="en-US" dirty="0"/>
              <a:t>Share about the writing process and/or what you wrote about</a:t>
            </a:r>
            <a:endParaRPr lang="en-US"/>
          </a:p>
          <a:p>
            <a:pPr marL="457200" lvl="1" indent="0">
              <a:lnSpc>
                <a:spcPct val="90000"/>
              </a:lnSpc>
              <a:buNone/>
            </a:pPr>
            <a:endParaRPr lang="en-US"/>
          </a:p>
        </p:txBody>
      </p:sp>
    </p:spTree>
    <p:extLst>
      <p:ext uri="{BB962C8B-B14F-4D97-AF65-F5344CB8AC3E}">
        <p14:creationId xmlns:p14="http://schemas.microsoft.com/office/powerpoint/2010/main" val="225742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12C53-F90B-4AEA-9AB1-C2E2BC8254AC}"/>
              </a:ext>
            </a:extLst>
          </p:cNvPr>
          <p:cNvSpPr>
            <a:spLocks noGrp="1"/>
          </p:cNvSpPr>
          <p:nvPr>
            <p:ph type="title"/>
          </p:nvPr>
        </p:nvSpPr>
        <p:spPr/>
        <p:txBody>
          <a:bodyPr/>
          <a:lstStyle/>
          <a:p>
            <a:r>
              <a:rPr lang="en-US" dirty="0"/>
              <a:t>Tips for Conferring</a:t>
            </a:r>
          </a:p>
        </p:txBody>
      </p:sp>
      <p:sp>
        <p:nvSpPr>
          <p:cNvPr id="3" name="Content Placeholder 2">
            <a:extLst>
              <a:ext uri="{FF2B5EF4-FFF2-40B4-BE49-F238E27FC236}">
                <a16:creationId xmlns:a16="http://schemas.microsoft.com/office/drawing/2014/main" xmlns="" id="{F813D8F4-B8F0-4ECC-9064-1DC288A2CEC1}"/>
              </a:ext>
            </a:extLst>
          </p:cNvPr>
          <p:cNvSpPr>
            <a:spLocks noGrp="1"/>
          </p:cNvSpPr>
          <p:nvPr>
            <p:ph idx="1"/>
          </p:nvPr>
        </p:nvSpPr>
        <p:spPr/>
        <p:txBody>
          <a:bodyPr>
            <a:normAutofit fontScale="85000" lnSpcReduction="10000"/>
          </a:bodyPr>
          <a:lstStyle/>
          <a:p>
            <a:pPr lvl="0"/>
            <a:r>
              <a:rPr lang="en-US" dirty="0"/>
              <a:t>Introduce yourself and explain your purpose</a:t>
            </a:r>
          </a:p>
          <a:p>
            <a:pPr lvl="0"/>
            <a:r>
              <a:rPr lang="en-US" dirty="0"/>
              <a:t>Ask the student to share what they are working on</a:t>
            </a:r>
          </a:p>
          <a:p>
            <a:pPr lvl="0"/>
            <a:r>
              <a:rPr lang="en-US" dirty="0"/>
              <a:t>Ask: What is one area of struggle that I can help you with? </a:t>
            </a:r>
          </a:p>
          <a:p>
            <a:pPr lvl="1"/>
            <a:r>
              <a:rPr lang="en-US" dirty="0"/>
              <a:t>Hint: If they are unable to name a struggle, ask the student to read their writing</a:t>
            </a:r>
          </a:p>
          <a:p>
            <a:pPr lvl="0"/>
            <a:r>
              <a:rPr lang="en-US" dirty="0"/>
              <a:t>Consider three things a student can walk away with to empower students to be independent</a:t>
            </a:r>
          </a:p>
          <a:p>
            <a:pPr lvl="1"/>
            <a:r>
              <a:rPr lang="en-US" dirty="0"/>
              <a:t>Developmental </a:t>
            </a:r>
          </a:p>
          <a:p>
            <a:pPr lvl="1"/>
            <a:r>
              <a:rPr lang="en-US" dirty="0"/>
              <a:t>Structural </a:t>
            </a:r>
          </a:p>
          <a:p>
            <a:pPr lvl="1"/>
            <a:r>
              <a:rPr lang="en-US" dirty="0"/>
              <a:t>Sentence Level</a:t>
            </a:r>
          </a:p>
          <a:p>
            <a:pPr marL="0" indent="0">
              <a:buNone/>
            </a:pPr>
            <a:endParaRPr lang="en-US" dirty="0"/>
          </a:p>
        </p:txBody>
      </p:sp>
    </p:spTree>
    <p:extLst>
      <p:ext uri="{BB962C8B-B14F-4D97-AF65-F5344CB8AC3E}">
        <p14:creationId xmlns:p14="http://schemas.microsoft.com/office/powerpoint/2010/main" val="1656421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2BE4420-3B5F-4549-8B4A-77855B8215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75876F6-95D4-48CB-8E3E-4401A96E25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7B407EC4-5D16-4845-9840-4E28622B6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1B84719-90BB-4D0C-92D8-61DC5512B3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409203B-4614-4E16-B0A2-5DB95C72D900}"/>
              </a:ext>
            </a:extLst>
          </p:cNvPr>
          <p:cNvSpPr>
            <a:spLocks noGrp="1"/>
          </p:cNvSpPr>
          <p:nvPr>
            <p:ph type="title"/>
          </p:nvPr>
        </p:nvSpPr>
        <p:spPr>
          <a:xfrm>
            <a:off x="1055599" y="1055077"/>
            <a:ext cx="2532909" cy="4794578"/>
          </a:xfrm>
        </p:spPr>
        <p:txBody>
          <a:bodyPr>
            <a:normAutofit/>
          </a:bodyPr>
          <a:lstStyle/>
          <a:p>
            <a:r>
              <a:rPr lang="en-US" sz="4100" dirty="0">
                <a:solidFill>
                  <a:srgbClr val="262626"/>
                </a:solidFill>
              </a:rPr>
              <a:t>Debrief Workshop Conference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8642053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49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49C117F-F390-437B-ADB0-57E87EFF34F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xmlns="" id="{A7EF42F8-2417-49A6-95CE-DE9503B0AA66}"/>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AC6F623B-2003-4AED-B02F-541A150EC143}"/>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CD11837A-4F3D-419F-ACE2-E80B1EA2846F}"/>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xmlns="" id="{B9411D1A-7E2C-4A36-BE32-BF7A8E130723}"/>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xmlns="" id="{20742BC3-654B-4E41-9A6A-73A42E47763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1755C732-3264-4614-8316-41F7548371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59C7C6ED-4EA1-4532-A820-59A8ADEEE0F9}"/>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786"/>
            <a:ext cx="12229962" cy="6856214"/>
            <a:chOff x="-15736" y="0"/>
            <a:chExt cx="12229962" cy="6856214"/>
          </a:xfrm>
        </p:grpSpPr>
        <p:pic>
          <p:nvPicPr>
            <p:cNvPr id="19" name="Picture 18">
              <a:extLst>
                <a:ext uri="{FF2B5EF4-FFF2-40B4-BE49-F238E27FC236}">
                  <a16:creationId xmlns:a16="http://schemas.microsoft.com/office/drawing/2014/main" xmlns="" id="{3A197BB7-B689-4B37-8BE2-FC23F6ED6498}"/>
                </a:ext>
              </a:extLst>
            </p:cNvPr>
            <p:cNvPicPr>
              <a:picLocks noChangeAspect="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xmlns="" id="{E93E4556-7891-471E-B9B7-A38508C7591B}"/>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xmlns="" id="{6F9C6176-D87B-4D8F-8BC3-FE6DF55C4ED8}"/>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xmlns="" id="{B838BA48-DDFB-46B3-9EF6-031C91D27927}"/>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4" name="Straight Connector 23">
            <a:extLst>
              <a:ext uri="{FF2B5EF4-FFF2-40B4-BE49-F238E27FC236}">
                <a16:creationId xmlns:a16="http://schemas.microsoft.com/office/drawing/2014/main" xmlns="" id="{B8D6659D-FA60-4C6D-A9F6-063E294AA15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xmlns="" id="{4AD786D6-2C42-45AF-888B-F2038C4D0A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1A331AA2-073B-4ABB-B1CB-4B1A87B9221C}"/>
              </a:ext>
            </a:extLst>
          </p:cNvPr>
          <p:cNvPicPr>
            <a:picLocks noChangeAspect="1"/>
          </p:cNvPicPr>
          <p:nvPr/>
        </p:nvPicPr>
        <p:blipFill>
          <a:blip r:embed="rId8"/>
          <a:stretch>
            <a:fillRect/>
          </a:stretch>
        </p:blipFill>
        <p:spPr>
          <a:xfrm>
            <a:off x="3643306" y="1410207"/>
            <a:ext cx="4911750" cy="2455875"/>
          </a:xfrm>
          <a:prstGeom prst="rect">
            <a:avLst/>
          </a:prstGeom>
        </p:spPr>
      </p:pic>
      <p:sp>
        <p:nvSpPr>
          <p:cNvPr id="2" name="Title 1">
            <a:extLst>
              <a:ext uri="{FF2B5EF4-FFF2-40B4-BE49-F238E27FC236}">
                <a16:creationId xmlns:a16="http://schemas.microsoft.com/office/drawing/2014/main" xmlns="" id="{5F0CD801-008B-4059-AE94-9C7F939FE2EB}"/>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a:solidFill>
                  <a:srgbClr val="262626"/>
                </a:solidFill>
              </a:rPr>
              <a:t>What questions do you have?</a:t>
            </a:r>
          </a:p>
        </p:txBody>
      </p:sp>
    </p:spTree>
    <p:extLst>
      <p:ext uri="{BB962C8B-B14F-4D97-AF65-F5344CB8AC3E}">
        <p14:creationId xmlns:p14="http://schemas.microsoft.com/office/powerpoint/2010/main" val="148213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E66D3F-14EA-4BCD-819B-EEF581746B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D49D3EDE-CC3B-4573-A04B-26F32F1B2E7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xmlns="" id="{700D0D4B-CC81-434D-B595-71AA691923BC}"/>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B8047919-8C66-4EF3-9979-FB7112EB66A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C00195C4-7BCF-469C-A003-AC2F0D2F9109}"/>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CEE82425-33CD-4CF1-9623-91BECE687F65}"/>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xmlns="" id="{A456CE10-0EE3-4503-ACF3-1D53A6FDBB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DD5289D1-D3B7-4C53-823E-280A79C02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498D85D1-C2E7-471C-B06C-AC378E66B679}"/>
              </a:ext>
            </a:extLst>
          </p:cNvPr>
          <p:cNvPicPr>
            <a:picLocks noChangeAspect="1"/>
          </p:cNvPicPr>
          <p:nvPr/>
        </p:nvPicPr>
        <p:blipFill>
          <a:blip r:embed="rId6"/>
          <a:stretch>
            <a:fillRect/>
          </a:stretch>
        </p:blipFill>
        <p:spPr>
          <a:xfrm>
            <a:off x="1412683" y="1895490"/>
            <a:ext cx="3876801" cy="2888216"/>
          </a:xfrm>
          <a:prstGeom prst="rect">
            <a:avLst/>
          </a:prstGeom>
        </p:spPr>
      </p:pic>
      <p:sp>
        <p:nvSpPr>
          <p:cNvPr id="2" name="Title 1">
            <a:extLst>
              <a:ext uri="{FF2B5EF4-FFF2-40B4-BE49-F238E27FC236}">
                <a16:creationId xmlns:a16="http://schemas.microsoft.com/office/drawing/2014/main" xmlns="" id="{8AC1B3EC-931B-4EAC-A55D-4492F38377E5}"/>
              </a:ext>
            </a:extLst>
          </p:cNvPr>
          <p:cNvSpPr>
            <a:spLocks noGrp="1"/>
          </p:cNvSpPr>
          <p:nvPr>
            <p:ph type="title"/>
          </p:nvPr>
        </p:nvSpPr>
        <p:spPr>
          <a:xfrm>
            <a:off x="6094412" y="982132"/>
            <a:ext cx="4802185" cy="1303867"/>
          </a:xfrm>
        </p:spPr>
        <p:txBody>
          <a:bodyPr>
            <a:normAutofit/>
          </a:bodyPr>
          <a:lstStyle/>
          <a:p>
            <a:r>
              <a:rPr lang="en-US">
                <a:solidFill>
                  <a:srgbClr val="262626"/>
                </a:solidFill>
              </a:rPr>
              <a:t>Why We Are Here</a:t>
            </a:r>
          </a:p>
        </p:txBody>
      </p:sp>
      <p:sp>
        <p:nvSpPr>
          <p:cNvPr id="3" name="Content Placeholder 2">
            <a:extLst>
              <a:ext uri="{FF2B5EF4-FFF2-40B4-BE49-F238E27FC236}">
                <a16:creationId xmlns:a16="http://schemas.microsoft.com/office/drawing/2014/main" xmlns="" id="{9A1D8525-D7FC-4CE8-B7A5-72F6AC542D66}"/>
              </a:ext>
            </a:extLst>
          </p:cNvPr>
          <p:cNvSpPr>
            <a:spLocks noGrp="1"/>
          </p:cNvSpPr>
          <p:nvPr>
            <p:ph idx="1"/>
          </p:nvPr>
        </p:nvSpPr>
        <p:spPr>
          <a:xfrm>
            <a:off x="6094412" y="2556932"/>
            <a:ext cx="4802184" cy="3318936"/>
          </a:xfrm>
        </p:spPr>
        <p:txBody>
          <a:bodyPr>
            <a:normAutofit/>
          </a:bodyPr>
          <a:lstStyle/>
          <a:p>
            <a:r>
              <a:rPr lang="en-US">
                <a:solidFill>
                  <a:srgbClr val="262626"/>
                </a:solidFill>
              </a:rPr>
              <a:t>What are your goals for today?</a:t>
            </a:r>
          </a:p>
          <a:p>
            <a:pPr lvl="1"/>
            <a:r>
              <a:rPr lang="en-US">
                <a:solidFill>
                  <a:srgbClr val="262626"/>
                </a:solidFill>
              </a:rPr>
              <a:t>Stop and jot</a:t>
            </a:r>
          </a:p>
          <a:p>
            <a:pPr lvl="1"/>
            <a:r>
              <a:rPr lang="en-US">
                <a:solidFill>
                  <a:srgbClr val="262626"/>
                </a:solidFill>
              </a:rPr>
              <a:t>Be specific</a:t>
            </a:r>
          </a:p>
        </p:txBody>
      </p:sp>
    </p:spTree>
    <p:extLst>
      <p:ext uri="{BB962C8B-B14F-4D97-AF65-F5344CB8AC3E}">
        <p14:creationId xmlns:p14="http://schemas.microsoft.com/office/powerpoint/2010/main" val="2292112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575D7A7-3C36-4508-9BC6-70A93BD3C438}"/>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xmlns="" id="{BC964A0D-06B7-4C16-AC9F-20ADDA8059EB}"/>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F5703F5C-55DF-45CD-BC3F-3BE8F10339EE}"/>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A8C7134F-70F9-4826-A97E-9B39AEA08F5B}"/>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xmlns="" id="{39351E73-B6DD-4B56-8EE9-C16B5711C46D}"/>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xmlns="" id="{AE446D0E-6531-40B7-A182-FB860243977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AB79D876-BCFB-48E8-A406-A9DDB58B32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6"/>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xmlns="" id="{BE33C98B-90F1-4F12-9D4E-46E1A234D2B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0" name="Straight Connector 19">
            <a:extLst>
              <a:ext uri="{FF2B5EF4-FFF2-40B4-BE49-F238E27FC236}">
                <a16:creationId xmlns:a16="http://schemas.microsoft.com/office/drawing/2014/main" xmlns="" id="{4256FEDC-746C-45BC-9AF9-4F33D21653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xmlns="" id="{7DCF73D4-9059-4943-A913-7787ED4859B5}"/>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t>Wrap Up</a:t>
            </a:r>
          </a:p>
        </p:txBody>
      </p:sp>
      <p:sp>
        <p:nvSpPr>
          <p:cNvPr id="3" name="Content Placeholder 2">
            <a:extLst>
              <a:ext uri="{FF2B5EF4-FFF2-40B4-BE49-F238E27FC236}">
                <a16:creationId xmlns:a16="http://schemas.microsoft.com/office/drawing/2014/main" xmlns="" id="{26238646-950B-440F-8589-37284F0DA52D}"/>
              </a:ext>
            </a:extLst>
          </p:cNvPr>
          <p:cNvSpPr>
            <a:spLocks noGrp="1"/>
          </p:cNvSpPr>
          <p:nvPr>
            <p:ph idx="1"/>
          </p:nvPr>
        </p:nvSpPr>
        <p:spPr>
          <a:xfrm>
            <a:off x="2692398" y="3657597"/>
            <a:ext cx="6815669" cy="1320802"/>
          </a:xfrm>
        </p:spPr>
        <p:txBody>
          <a:bodyPr vert="horz" lIns="91440" tIns="45720" rIns="91440" bIns="45720" rtlCol="0" anchor="t">
            <a:normAutofit/>
          </a:bodyPr>
          <a:lstStyle/>
          <a:p>
            <a:pPr marL="0" indent="0" algn="ctr">
              <a:buNone/>
            </a:pPr>
            <a:r>
              <a:rPr lang="en-US" sz="2100">
                <a:solidFill>
                  <a:schemeClr val="tx1"/>
                </a:solidFill>
              </a:rPr>
              <a:t>How are you feeling? What one word represents your thinking right now.</a:t>
            </a:r>
          </a:p>
        </p:txBody>
      </p:sp>
    </p:spTree>
    <p:extLst>
      <p:ext uri="{BB962C8B-B14F-4D97-AF65-F5344CB8AC3E}">
        <p14:creationId xmlns:p14="http://schemas.microsoft.com/office/powerpoint/2010/main" val="79448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0B0CDBFA-535D-4F62-9CF3-5DB82A8FED1F}"/>
              </a:ext>
            </a:extLst>
          </p:cNvPr>
          <p:cNvSpPr>
            <a:spLocks noGrp="1"/>
          </p:cNvSpPr>
          <p:nvPr>
            <p:ph type="title"/>
          </p:nvPr>
        </p:nvSpPr>
        <p:spPr>
          <a:xfrm>
            <a:off x="952108" y="954756"/>
            <a:ext cx="2730414" cy="4946003"/>
          </a:xfrm>
        </p:spPr>
        <p:txBody>
          <a:bodyPr>
            <a:normAutofit/>
          </a:bodyPr>
          <a:lstStyle/>
          <a:p>
            <a:r>
              <a:rPr lang="en-US">
                <a:solidFill>
                  <a:srgbClr val="FFFFFF"/>
                </a:solidFill>
              </a:rPr>
              <a:t>Agenda</a:t>
            </a:r>
          </a:p>
        </p:txBody>
      </p:sp>
      <p:sp>
        <p:nvSpPr>
          <p:cNvPr id="3" name="Content Placeholder 2">
            <a:extLst>
              <a:ext uri="{FF2B5EF4-FFF2-40B4-BE49-F238E27FC236}">
                <a16:creationId xmlns:a16="http://schemas.microsoft.com/office/drawing/2014/main" xmlns="" id="{F008B327-0167-47D6-9071-3070E47A80B8}"/>
              </a:ext>
            </a:extLst>
          </p:cNvPr>
          <p:cNvSpPr>
            <a:spLocks noGrp="1"/>
          </p:cNvSpPr>
          <p:nvPr>
            <p:ph idx="1"/>
          </p:nvPr>
        </p:nvSpPr>
        <p:spPr>
          <a:xfrm>
            <a:off x="5140934" y="469900"/>
            <a:ext cx="5953630" cy="5405968"/>
          </a:xfrm>
        </p:spPr>
        <p:txBody>
          <a:bodyPr anchor="ctr">
            <a:normAutofit/>
          </a:bodyPr>
          <a:lstStyle/>
          <a:p>
            <a:r>
              <a:rPr lang="en-US" b="1" dirty="0"/>
              <a:t>What is effective writing?</a:t>
            </a:r>
          </a:p>
          <a:p>
            <a:r>
              <a:rPr lang="en-US" dirty="0"/>
              <a:t>Strategies</a:t>
            </a:r>
          </a:p>
          <a:p>
            <a:r>
              <a:rPr lang="en-US" dirty="0"/>
              <a:t>Workshop with writers</a:t>
            </a:r>
          </a:p>
          <a:p>
            <a:pPr marL="0" indent="0">
              <a:buNone/>
            </a:pPr>
            <a:endParaRPr lang="en-US" dirty="0"/>
          </a:p>
        </p:txBody>
      </p:sp>
    </p:spTree>
    <p:extLst>
      <p:ext uri="{BB962C8B-B14F-4D97-AF65-F5344CB8AC3E}">
        <p14:creationId xmlns:p14="http://schemas.microsoft.com/office/powerpoint/2010/main" val="2143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49C117F-F390-437B-ADB0-57E87EFF34F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xmlns="" id="{A7EF42F8-2417-49A6-95CE-DE9503B0AA66}"/>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AC6F623B-2003-4AED-B02F-541A150EC143}"/>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xmlns="" id="{CD11837A-4F3D-419F-ACE2-E80B1EA2846F}"/>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xmlns="" id="{B9411D1A-7E2C-4A36-BE32-BF7A8E130723}"/>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xmlns="" id="{20742BC3-654B-4E41-9A6A-73A42E47763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xmlns="" id="{BC004D7F-4B2C-49DD-84E7-6685948CA6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E4929BB6-2614-469C-B2DC-14288A41EE26}"/>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229962" cy="6856214"/>
            <a:chOff x="-15736" y="0"/>
            <a:chExt cx="12229962" cy="6856214"/>
          </a:xfrm>
        </p:grpSpPr>
        <p:pic>
          <p:nvPicPr>
            <p:cNvPr id="20" name="Picture 19">
              <a:extLst>
                <a:ext uri="{FF2B5EF4-FFF2-40B4-BE49-F238E27FC236}">
                  <a16:creationId xmlns:a16="http://schemas.microsoft.com/office/drawing/2014/main" xmlns="" id="{0F9303EB-6869-4D98-89A4-11F721A73C21}"/>
                </a:ext>
              </a:extLst>
            </p:cNvPr>
            <p:cNvPicPr>
              <a:picLocks noChangeAspect="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xmlns="" id="{B0B2CEAC-0FA7-40BF-AFDC-86D21BF94F66}"/>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xmlns="" id="{CFC5E682-2A3D-4D7E-A460-0164698D2CB8}"/>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xmlns="" id="{48343B0D-4B8E-48D5-940C-60507FF43716}"/>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5" name="Straight Connector 24">
            <a:extLst>
              <a:ext uri="{FF2B5EF4-FFF2-40B4-BE49-F238E27FC236}">
                <a16:creationId xmlns:a16="http://schemas.microsoft.com/office/drawing/2014/main" xmlns="" id="{0EE67EC5-3FEB-443B-8CD7-446D2BBA8D9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xmlns="" id="{D98D9C15-E7B4-462B-9B16-D45AA97C11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54662"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BD8DA084-72D9-4521-9839-FE299ACE1068}"/>
              </a:ext>
            </a:extLst>
          </p:cNvPr>
          <p:cNvPicPr>
            <a:picLocks noChangeAspect="1"/>
          </p:cNvPicPr>
          <p:nvPr/>
        </p:nvPicPr>
        <p:blipFill>
          <a:blip r:embed="rId8"/>
          <a:stretch>
            <a:fillRect/>
          </a:stretch>
        </p:blipFill>
        <p:spPr>
          <a:xfrm>
            <a:off x="8374701" y="2122701"/>
            <a:ext cx="2433793" cy="2433793"/>
          </a:xfrm>
          <a:prstGeom prst="rect">
            <a:avLst/>
          </a:prstGeom>
        </p:spPr>
      </p:pic>
      <p:sp>
        <p:nvSpPr>
          <p:cNvPr id="2" name="Title 1">
            <a:extLst>
              <a:ext uri="{FF2B5EF4-FFF2-40B4-BE49-F238E27FC236}">
                <a16:creationId xmlns:a16="http://schemas.microsoft.com/office/drawing/2014/main" xmlns="" id="{A61F1E65-A6EF-4072-B0FE-4A746B74FA91}"/>
              </a:ext>
            </a:extLst>
          </p:cNvPr>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a:solidFill>
                  <a:srgbClr val="262626"/>
                </a:solidFill>
              </a:rPr>
              <a:t>Setting the Stage</a:t>
            </a:r>
          </a:p>
        </p:txBody>
      </p:sp>
      <p:sp>
        <p:nvSpPr>
          <p:cNvPr id="3" name="Content Placeholder 2">
            <a:extLst>
              <a:ext uri="{FF2B5EF4-FFF2-40B4-BE49-F238E27FC236}">
                <a16:creationId xmlns:a16="http://schemas.microsoft.com/office/drawing/2014/main" xmlns="" id="{E94203CB-5439-4DB6-90F2-F5DF956C4F5E}"/>
              </a:ext>
            </a:extLst>
          </p:cNvPr>
          <p:cNvSpPr>
            <a:spLocks noGrp="1"/>
          </p:cNvSpPr>
          <p:nvPr>
            <p:ph idx="1"/>
          </p:nvPr>
        </p:nvSpPr>
        <p:spPr>
          <a:xfrm>
            <a:off x="1072267" y="3657597"/>
            <a:ext cx="6528018" cy="1320802"/>
          </a:xfrm>
        </p:spPr>
        <p:txBody>
          <a:bodyPr vert="horz" lIns="91440" tIns="45720" rIns="91440" bIns="45720" rtlCol="0" anchor="t">
            <a:normAutofit/>
          </a:bodyPr>
          <a:lstStyle/>
          <a:p>
            <a:pPr marL="0" indent="0" algn="ctr">
              <a:buNone/>
            </a:pPr>
            <a:r>
              <a:rPr lang="en-US" sz="2100" kern="1200" cap="none" dirty="0">
                <a:solidFill>
                  <a:srgbClr val="000000"/>
                </a:solidFill>
                <a:effectLst/>
                <a:latin typeface="+mn-lt"/>
                <a:ea typeface="+mn-ea"/>
                <a:cs typeface="+mn-cs"/>
              </a:rPr>
              <a:t>What was writing like for you in middle and high school? Why?</a:t>
            </a:r>
          </a:p>
        </p:txBody>
      </p:sp>
    </p:spTree>
    <p:extLst>
      <p:ext uri="{BB962C8B-B14F-4D97-AF65-F5344CB8AC3E}">
        <p14:creationId xmlns:p14="http://schemas.microsoft.com/office/powerpoint/2010/main" val="4532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6416A-D9DF-4D61-8741-3AF1F7A0AD83}"/>
              </a:ext>
            </a:extLst>
          </p:cNvPr>
          <p:cNvSpPr>
            <a:spLocks noGrp="1"/>
          </p:cNvSpPr>
          <p:nvPr>
            <p:ph type="title"/>
          </p:nvPr>
        </p:nvSpPr>
        <p:spPr/>
        <p:txBody>
          <a:bodyPr/>
          <a:lstStyle/>
          <a:p>
            <a:r>
              <a:rPr lang="en-US" dirty="0"/>
              <a:t>What is effective writing?</a:t>
            </a:r>
          </a:p>
        </p:txBody>
      </p:sp>
      <p:sp>
        <p:nvSpPr>
          <p:cNvPr id="3" name="Content Placeholder 2">
            <a:extLst>
              <a:ext uri="{FF2B5EF4-FFF2-40B4-BE49-F238E27FC236}">
                <a16:creationId xmlns:a16="http://schemas.microsoft.com/office/drawing/2014/main" xmlns="" id="{0D039806-1080-4361-922D-60503B1FC0E2}"/>
              </a:ext>
            </a:extLst>
          </p:cNvPr>
          <p:cNvSpPr>
            <a:spLocks noGrp="1"/>
          </p:cNvSpPr>
          <p:nvPr>
            <p:ph idx="1"/>
          </p:nvPr>
        </p:nvSpPr>
        <p:spPr/>
        <p:txBody>
          <a:bodyPr>
            <a:normAutofit/>
          </a:bodyPr>
          <a:lstStyle/>
          <a:p>
            <a:pPr marL="0" indent="0">
              <a:buNone/>
            </a:pPr>
            <a:r>
              <a:rPr lang="en-US" dirty="0"/>
              <a:t>Effective writing: </a:t>
            </a:r>
          </a:p>
          <a:p>
            <a:r>
              <a:rPr lang="en-US" dirty="0"/>
              <a:t>Achieves the writer’s goals. </a:t>
            </a:r>
          </a:p>
          <a:p>
            <a:r>
              <a:rPr lang="en-US" dirty="0"/>
              <a:t>Is appropriate for the intended audience and context. </a:t>
            </a:r>
          </a:p>
          <a:p>
            <a:r>
              <a:rPr lang="en-US" dirty="0"/>
              <a:t>Presents ideas in a way that clearly communicates the writer’s intended meaning and content. </a:t>
            </a:r>
          </a:p>
          <a:p>
            <a:r>
              <a:rPr lang="en-US" dirty="0"/>
              <a:t>Elicits the intended response from the reader. </a:t>
            </a:r>
          </a:p>
        </p:txBody>
      </p:sp>
    </p:spTree>
    <p:extLst>
      <p:ext uri="{BB962C8B-B14F-4D97-AF65-F5344CB8AC3E}">
        <p14:creationId xmlns:p14="http://schemas.microsoft.com/office/powerpoint/2010/main" val="2502689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B04575-7481-4432-B1F4-8DF57529338A}"/>
              </a:ext>
            </a:extLst>
          </p:cNvPr>
          <p:cNvSpPr/>
          <p:nvPr/>
        </p:nvSpPr>
        <p:spPr>
          <a:xfrm>
            <a:off x="1287625" y="1642187"/>
            <a:ext cx="9834465" cy="1938992"/>
          </a:xfrm>
          <a:prstGeom prst="rect">
            <a:avLst/>
          </a:prstGeom>
        </p:spPr>
        <p:txBody>
          <a:bodyPr wrap="square">
            <a:spAutoFit/>
          </a:bodyPr>
          <a:lstStyle/>
          <a:p>
            <a:r>
              <a:rPr lang="en-US" sz="4000" i="1" dirty="0">
                <a:latin typeface="Bookman Old Style" panose="02050604050505020204" pitchFamily="18" charset="0"/>
              </a:rPr>
              <a:t>“</a:t>
            </a:r>
            <a:r>
              <a:rPr lang="en-US" sz="4000" i="1" dirty="0"/>
              <a:t>Get it down. Take chances. It may be bad, but it’s the only way you can do anything really good.”</a:t>
            </a:r>
            <a:r>
              <a:rPr lang="en-US" sz="4000" dirty="0"/>
              <a:t/>
            </a:r>
            <a:br>
              <a:rPr lang="en-US" sz="4000" dirty="0"/>
            </a:br>
            <a:r>
              <a:rPr lang="en-US" sz="4000" i="1" dirty="0"/>
              <a:t>– William Faulkner</a:t>
            </a:r>
            <a:endParaRPr lang="en-US" sz="4000" dirty="0">
              <a:latin typeface="Bookman Old Style" panose="02050604050505020204" pitchFamily="18" charset="0"/>
            </a:endParaRPr>
          </a:p>
        </p:txBody>
      </p:sp>
    </p:spTree>
    <p:extLst>
      <p:ext uri="{BB962C8B-B14F-4D97-AF65-F5344CB8AC3E}">
        <p14:creationId xmlns:p14="http://schemas.microsoft.com/office/powerpoint/2010/main" val="43227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9CA9CDED-44DA-48EE-A015-2AF4F7F00CB3}"/>
              </a:ext>
            </a:extLst>
          </p:cNvPr>
          <p:cNvSpPr>
            <a:spLocks noGrp="1"/>
          </p:cNvSpPr>
          <p:nvPr>
            <p:ph type="title"/>
          </p:nvPr>
        </p:nvSpPr>
        <p:spPr>
          <a:xfrm>
            <a:off x="952108" y="954756"/>
            <a:ext cx="2730414" cy="4946003"/>
          </a:xfrm>
        </p:spPr>
        <p:txBody>
          <a:bodyPr>
            <a:normAutofit/>
          </a:bodyPr>
          <a:lstStyle/>
          <a:p>
            <a:r>
              <a:rPr lang="en-US">
                <a:solidFill>
                  <a:srgbClr val="FFFFFF"/>
                </a:solidFill>
              </a:rPr>
              <a:t>Agenda</a:t>
            </a:r>
          </a:p>
        </p:txBody>
      </p:sp>
      <p:sp>
        <p:nvSpPr>
          <p:cNvPr id="3" name="Content Placeholder 2">
            <a:extLst>
              <a:ext uri="{FF2B5EF4-FFF2-40B4-BE49-F238E27FC236}">
                <a16:creationId xmlns:a16="http://schemas.microsoft.com/office/drawing/2014/main" xmlns="" id="{CE320D97-CA51-4EA8-B0F2-5378B7B3D47F}"/>
              </a:ext>
            </a:extLst>
          </p:cNvPr>
          <p:cNvSpPr>
            <a:spLocks noGrp="1"/>
          </p:cNvSpPr>
          <p:nvPr>
            <p:ph idx="1"/>
          </p:nvPr>
        </p:nvSpPr>
        <p:spPr>
          <a:xfrm>
            <a:off x="5140934" y="469900"/>
            <a:ext cx="5953630" cy="5405968"/>
          </a:xfrm>
        </p:spPr>
        <p:txBody>
          <a:bodyPr anchor="ctr">
            <a:normAutofit/>
          </a:bodyPr>
          <a:lstStyle/>
          <a:p>
            <a:r>
              <a:rPr lang="en-US" dirty="0"/>
              <a:t>What is effective writing?</a:t>
            </a:r>
          </a:p>
          <a:p>
            <a:r>
              <a:rPr lang="en-US" b="1" dirty="0"/>
              <a:t>Strategies</a:t>
            </a:r>
          </a:p>
          <a:p>
            <a:r>
              <a:rPr lang="en-US" dirty="0"/>
              <a:t>Workshop with writers</a:t>
            </a:r>
          </a:p>
          <a:p>
            <a:pPr marL="0" indent="0">
              <a:buNone/>
            </a:pPr>
            <a:endParaRPr lang="en-US" dirty="0"/>
          </a:p>
        </p:txBody>
      </p:sp>
    </p:spTree>
    <p:extLst>
      <p:ext uri="{BB962C8B-B14F-4D97-AF65-F5344CB8AC3E}">
        <p14:creationId xmlns:p14="http://schemas.microsoft.com/office/powerpoint/2010/main" val="306542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52723366-C73B-4ED6-ADEF-29911C6BC5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6202988-4466-42C5-B33A-AFABF051B4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847A4152-8E41-4D1C-B88C-57C5C430A6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999F76F5-72D4-4814-9169-8F535AEEB8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32F7973-B985-448A-B7CC-353C5C15FD8F}"/>
              </a:ext>
            </a:extLst>
          </p:cNvPr>
          <p:cNvSpPr>
            <a:spLocks noGrp="1"/>
          </p:cNvSpPr>
          <p:nvPr>
            <p:ph type="title"/>
          </p:nvPr>
        </p:nvSpPr>
        <p:spPr>
          <a:xfrm>
            <a:off x="804421" y="796374"/>
            <a:ext cx="10583158" cy="880027"/>
          </a:xfrm>
        </p:spPr>
        <p:txBody>
          <a:bodyPr>
            <a:normAutofit/>
          </a:bodyPr>
          <a:lstStyle/>
          <a:p>
            <a:r>
              <a:rPr lang="en-US">
                <a:solidFill>
                  <a:srgbClr val="FFFFFF"/>
                </a:solidFill>
              </a:rPr>
              <a:t>The Toolkit</a:t>
            </a:r>
          </a:p>
        </p:txBody>
      </p:sp>
      <p:sp>
        <p:nvSpPr>
          <p:cNvPr id="3" name="Content Placeholder 2">
            <a:extLst>
              <a:ext uri="{FF2B5EF4-FFF2-40B4-BE49-F238E27FC236}">
                <a16:creationId xmlns:a16="http://schemas.microsoft.com/office/drawing/2014/main" xmlns="" id="{DC87FFDA-F06D-4506-A1C8-F4D1E8A5BBE1}"/>
              </a:ext>
            </a:extLst>
          </p:cNvPr>
          <p:cNvSpPr>
            <a:spLocks noGrp="1"/>
          </p:cNvSpPr>
          <p:nvPr>
            <p:ph idx="1"/>
          </p:nvPr>
        </p:nvSpPr>
        <p:spPr>
          <a:xfrm>
            <a:off x="1295401" y="2612256"/>
            <a:ext cx="9601196" cy="3263612"/>
          </a:xfrm>
        </p:spPr>
        <p:txBody>
          <a:bodyPr>
            <a:normAutofit/>
          </a:bodyPr>
          <a:lstStyle/>
          <a:p>
            <a:r>
              <a:rPr lang="en-US" dirty="0"/>
              <a:t>Tips for working with young writers</a:t>
            </a:r>
          </a:p>
          <a:p>
            <a:pPr lvl="1"/>
            <a:r>
              <a:rPr lang="en-US" dirty="0"/>
              <a:t>Be Creative</a:t>
            </a:r>
          </a:p>
          <a:p>
            <a:pPr lvl="1"/>
            <a:r>
              <a:rPr lang="en-US" dirty="0"/>
              <a:t>Be Kind</a:t>
            </a:r>
          </a:p>
          <a:p>
            <a:pPr lvl="1"/>
            <a:r>
              <a:rPr lang="en-US" dirty="0"/>
              <a:t>Be Fearless</a:t>
            </a:r>
          </a:p>
        </p:txBody>
      </p:sp>
    </p:spTree>
    <p:extLst>
      <p:ext uri="{BB962C8B-B14F-4D97-AF65-F5344CB8AC3E}">
        <p14:creationId xmlns:p14="http://schemas.microsoft.com/office/powerpoint/2010/main" val="2557986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13248</TotalTime>
  <Words>2734</Words>
  <Application>Microsoft Macintosh PowerPoint</Application>
  <PresentationFormat>Custom</PresentationFormat>
  <Paragraphs>262</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Organic</vt:lpstr>
      <vt:lpstr>Teaching Middle and High School Writers</vt:lpstr>
      <vt:lpstr>Outcomes</vt:lpstr>
      <vt:lpstr>Why We Are Here</vt:lpstr>
      <vt:lpstr>Agenda</vt:lpstr>
      <vt:lpstr>Setting the Stage</vt:lpstr>
      <vt:lpstr>What is effective writing?</vt:lpstr>
      <vt:lpstr>PowerPoint Presentation</vt:lpstr>
      <vt:lpstr>Agenda</vt:lpstr>
      <vt:lpstr>The Toolkit</vt:lpstr>
      <vt:lpstr>Where do I start?</vt:lpstr>
      <vt:lpstr>Three Areas of Focus</vt:lpstr>
      <vt:lpstr>Is the student struggling to get started?</vt:lpstr>
      <vt:lpstr>Is the student struggling with the focus of the paper?</vt:lpstr>
      <vt:lpstr>PowerPoint Presentation</vt:lpstr>
      <vt:lpstr>For Example</vt:lpstr>
      <vt:lpstr>Thesis Guiding Questions</vt:lpstr>
      <vt:lpstr>Thesis Exemplar</vt:lpstr>
      <vt:lpstr>Is the student having trouble developing their ideas?</vt:lpstr>
      <vt:lpstr>Thesis Exemplar</vt:lpstr>
      <vt:lpstr>Editing</vt:lpstr>
      <vt:lpstr>Glows</vt:lpstr>
      <vt:lpstr>Grows</vt:lpstr>
      <vt:lpstr>Mini-tutor session practice</vt:lpstr>
      <vt:lpstr>Agenda</vt:lpstr>
      <vt:lpstr>Preparation for the Workshop Conference</vt:lpstr>
      <vt:lpstr>Reflection</vt:lpstr>
      <vt:lpstr>Tips for Conferring</vt:lpstr>
      <vt:lpstr>Debrief Workshop Conference</vt:lpstr>
      <vt:lpstr>What questions do you have?</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Montague, Mary F</dc:creator>
  <cp:lastModifiedBy>Faith</cp:lastModifiedBy>
  <cp:revision>55</cp:revision>
  <dcterms:created xsi:type="dcterms:W3CDTF">2017-12-14T18:32:37Z</dcterms:created>
  <dcterms:modified xsi:type="dcterms:W3CDTF">2018-01-31T03:27:30Z</dcterms:modified>
</cp:coreProperties>
</file>