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56" r:id="rId2"/>
    <p:sldMasterId id="2147483869" r:id="rId3"/>
  </p:sldMasterIdLst>
  <p:notesMasterIdLst>
    <p:notesMasterId r:id="rId45"/>
  </p:notesMasterIdLst>
  <p:sldIdLst>
    <p:sldId id="331" r:id="rId4"/>
    <p:sldId id="339" r:id="rId5"/>
    <p:sldId id="336" r:id="rId6"/>
    <p:sldId id="378" r:id="rId7"/>
    <p:sldId id="342" r:id="rId8"/>
    <p:sldId id="332" r:id="rId9"/>
    <p:sldId id="370" r:id="rId10"/>
    <p:sldId id="376" r:id="rId11"/>
    <p:sldId id="371" r:id="rId12"/>
    <p:sldId id="372" r:id="rId13"/>
    <p:sldId id="373" r:id="rId14"/>
    <p:sldId id="374" r:id="rId15"/>
    <p:sldId id="375" r:id="rId16"/>
    <p:sldId id="334" r:id="rId17"/>
    <p:sldId id="343" r:id="rId18"/>
    <p:sldId id="344" r:id="rId19"/>
    <p:sldId id="323" r:id="rId20"/>
    <p:sldId id="325" r:id="rId21"/>
    <p:sldId id="326" r:id="rId22"/>
    <p:sldId id="329" r:id="rId23"/>
    <p:sldId id="327" r:id="rId24"/>
    <p:sldId id="352" r:id="rId25"/>
    <p:sldId id="353" r:id="rId26"/>
    <p:sldId id="345" r:id="rId27"/>
    <p:sldId id="346" r:id="rId28"/>
    <p:sldId id="361" r:id="rId29"/>
    <p:sldId id="368" r:id="rId30"/>
    <p:sldId id="366" r:id="rId31"/>
    <p:sldId id="355" r:id="rId32"/>
    <p:sldId id="356" r:id="rId33"/>
    <p:sldId id="358" r:id="rId34"/>
    <p:sldId id="359" r:id="rId35"/>
    <p:sldId id="363" r:id="rId36"/>
    <p:sldId id="364" r:id="rId37"/>
    <p:sldId id="347" r:id="rId38"/>
    <p:sldId id="350" r:id="rId39"/>
    <p:sldId id="351" r:id="rId40"/>
    <p:sldId id="365" r:id="rId41"/>
    <p:sldId id="256" r:id="rId42"/>
    <p:sldId id="318" r:id="rId43"/>
    <p:sldId id="36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1E065E2-6B59-4DAA-9AE4-9B2AD5AAE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17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17" tIns="45695" rIns="91417" bIns="45695" anchor="t" anchorCtr="0">
            <a:noAutofit/>
          </a:bodyPr>
          <a:lstStyle/>
          <a:p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17" tIns="45695" rIns="91417" bIns="45695" anchor="b" anchorCtr="0">
            <a:noAutofit/>
          </a:bodyPr>
          <a:lstStyle/>
          <a:p>
            <a:pPr>
              <a:buSzPct val="25000"/>
            </a:pP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Model-</a:t>
            </a:r>
            <a:r>
              <a:rPr lang="en-US" baseline="0" dirty="0" smtClean="0"/>
              <a:t> have folks 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065E2-6B59-4DAA-9AE4-9B2AD5AAECF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7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Model-</a:t>
            </a:r>
            <a:r>
              <a:rPr lang="en-US" baseline="0" dirty="0" smtClean="0"/>
              <a:t> have folks 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065E2-6B59-4DAA-9AE4-9B2AD5AAEC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7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Model-</a:t>
            </a:r>
            <a:r>
              <a:rPr lang="en-US" baseline="0" dirty="0" smtClean="0"/>
              <a:t> have folks write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065E2-6B59-4DAA-9AE4-9B2AD5AAEC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7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back to your narrative</a:t>
            </a:r>
            <a:r>
              <a:rPr lang="en-US" baseline="0" dirty="0" smtClean="0"/>
              <a:t> piece of writing- try this with a partner.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065E2-6B59-4DAA-9AE4-9B2AD5AAECF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65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this with a partner- must be in narrative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065E2-6B59-4DAA-9AE4-9B2AD5AAECF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8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</a:t>
            </a:r>
            <a:r>
              <a:rPr lang="en-US" baseline="0" dirty="0" smtClean="0"/>
              <a:t> a complement stem with a partner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065E2-6B59-4DAA-9AE4-9B2AD5AAECF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4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FE708-DE72-48F3-9640-349CF061EAC5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E8879-67A0-41C1-8C85-FD173C5E3A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627F8-EE5F-47B9-8297-975BE59D22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6AD6D-B3E0-452A-B485-D17D95FE48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D46F-BBE2-4ECB-9473-82FAD9ACD4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2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9980F-494F-432C-ACB2-5D5D7FBA05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1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D6E1-4E95-43AE-A1A9-9F10E7DC6FF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4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0EE77-3A80-49A4-9BF6-C20E797DC2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94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C134-B600-4357-9C20-FE7F48793B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71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72D3B-D13E-4E58-9601-BE064CAD5C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60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994A3-DDC4-4124-A9A7-FF7319CB82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5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2FBF-C01B-4BC9-948F-FAACBD560A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0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AFF5A-F751-44C7-B385-75406DF762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686B-1EC8-45F9-98E2-3E15F071ED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1456C-C921-4674-94BF-FB1F126CF1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C0FA-2465-44F9-8932-FDCD01B275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13C20-0401-4775-81C5-959EA0BDDE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1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51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9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74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57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23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B48AA-DB6D-4C78-A21C-F74721AE04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41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42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60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0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0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CA580-BBA6-4923-873B-BC9881D54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A2482-0D52-4AC1-974F-7CFD135104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BC7F7-A6D0-49A8-B87C-08F7B41126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B1276-035C-4D68-935A-95B581FF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41D40-6AC9-4F00-9DF4-887B29A588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A4547-D735-42B9-B4A0-2C33432B8B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8589E0-BEF1-4EA0-90CB-2A67D537C1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BAD7673-A7B2-4AA1-8A28-1C53256571E8}" type="slidenum">
              <a:rPr lang="en-US" alt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7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7F9579-1FED-074B-93B7-D2062CA1790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11/9/2015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586A511-3FB3-4040-BA70-87B6D9191E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385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ZiTUxIsPr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Writing 3-5</a:t>
            </a:r>
            <a:br>
              <a:rPr lang="en-US" dirty="0" smtClean="0"/>
            </a:br>
            <a:r>
              <a:rPr lang="en-US" sz="1600" dirty="0" smtClean="0"/>
              <a:t>Kris Barnes</a:t>
            </a:r>
            <a:br>
              <a:rPr lang="en-US" sz="1600" dirty="0" smtClean="0"/>
            </a:br>
            <a:r>
              <a:rPr lang="en-US" sz="1600" dirty="0" smtClean="0"/>
              <a:t>Curriculum Specialist ELA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O</a:t>
            </a:r>
            <a:r>
              <a:rPr lang="en-US" sz="1800" dirty="0" smtClean="0"/>
              <a:t>ctober 24, 2015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62" y="1805603"/>
            <a:ext cx="5486876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923925"/>
            <a:ext cx="73056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47725"/>
            <a:ext cx="75533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8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971550"/>
            <a:ext cx="70199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"/>
            <a:ext cx="728662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4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975710"/>
              </p:ext>
            </p:extLst>
          </p:nvPr>
        </p:nvGraphicFramePr>
        <p:xfrm>
          <a:off x="457200" y="457197"/>
          <a:ext cx="8183562" cy="601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854"/>
                <a:gridCol w="2727854"/>
                <a:gridCol w="2727854"/>
              </a:tblGrid>
              <a:tr h="13159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Information</a:t>
                      </a:r>
                      <a:endParaRPr lang="en-US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Narrative</a:t>
                      </a:r>
                      <a:endParaRPr lang="en-US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Opinion</a:t>
                      </a:r>
                    </a:p>
                    <a:p>
                      <a:pPr algn="ctr"/>
                      <a:r>
                        <a:rPr lang="en-US" sz="2800" b="1" dirty="0" smtClean="0"/>
                        <a:t>Argument</a:t>
                      </a:r>
                      <a:endParaRPr lang="en-US" sz="2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218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Purpose: </a:t>
                      </a:r>
                    </a:p>
                    <a:p>
                      <a:pPr algn="ctr"/>
                      <a:r>
                        <a:rPr lang="en-US" sz="2400" b="1" dirty="0" smtClean="0"/>
                        <a:t>explain/teach</a:t>
                      </a:r>
                      <a:endParaRPr lang="en-US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Purpose: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tell a story</a:t>
                      </a:r>
                      <a:endParaRPr lang="en-US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Purpose:</a:t>
                      </a:r>
                    </a:p>
                    <a:p>
                      <a:pPr algn="ctr"/>
                      <a:r>
                        <a:rPr lang="en-US" sz="2400" b="1" baseline="0" dirty="0" smtClean="0"/>
                        <a:t>convincingly present a point of view</a:t>
                      </a:r>
                      <a:endParaRPr lang="en-US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48562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Structure: </a:t>
                      </a:r>
                    </a:p>
                    <a:p>
                      <a:pPr algn="ctr"/>
                      <a:r>
                        <a:rPr lang="en-US" sz="2400" b="1" dirty="0" smtClean="0"/>
                        <a:t>Topics &amp; Subtopics</a:t>
                      </a:r>
                      <a:endParaRPr lang="en-US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Structure:</a:t>
                      </a:r>
                    </a:p>
                    <a:p>
                      <a:pPr algn="ctr"/>
                      <a:r>
                        <a:rPr lang="en-US" sz="2400" b="1" dirty="0" smtClean="0"/>
                        <a:t>Beginning, Middle, and End</a:t>
                      </a:r>
                      <a:endParaRPr lang="en-US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Structure:</a:t>
                      </a:r>
                    </a:p>
                    <a:p>
                      <a:pPr algn="ctr"/>
                      <a:r>
                        <a:rPr lang="en-US" sz="2400" b="1" dirty="0" smtClean="0"/>
                        <a:t>Claim &amp; Support</a:t>
                      </a:r>
                      <a:endParaRPr lang="en-US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Writers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Seattle Public Schools are using teaching model of Writers Workshop for writing instruction.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Let’s take a look: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The Writing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of a Workshop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7800" y="1371600"/>
            <a:ext cx="6629400" cy="495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62500" y="1416666"/>
            <a:ext cx="1270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62500" y="2804040"/>
            <a:ext cx="2933700" cy="1104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048000" y="1752600"/>
            <a:ext cx="17272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01967" y="280404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Lesson- 10 min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6725" y="434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write for up to 45 minutes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62500" y="3848100"/>
            <a:ext cx="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31076" y="2405062"/>
            <a:ext cx="10708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Students gather to close lesson 5 min</a:t>
            </a:r>
            <a:endParaRPr lang="en-US" sz="1400" dirty="0"/>
          </a:p>
        </p:txBody>
      </p:sp>
      <p:pic>
        <p:nvPicPr>
          <p:cNvPr id="1026" name="Picture 2" descr="C:\Users\kbarnes\AppData\Local\Microsoft\Windows\Temporary Internet Files\Content.IE5\JPOIL2RS\medium-Man-in-Chair-33.3-11777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18" y="1594613"/>
            <a:ext cx="36036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barnes\AppData\Local\Microsoft\Windows\Temporary Internet Files\Content.IE5\AM4CAOS2\50px-LetterX.svg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789876"/>
            <a:ext cx="212726" cy="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185337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37" y="184861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286000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77" y="1601726"/>
            <a:ext cx="290305" cy="29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994416"/>
            <a:ext cx="291584" cy="29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2" y="2002045"/>
            <a:ext cx="283955" cy="2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1892031"/>
            <a:ext cx="251991" cy="2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66" y="222567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66" y="2166937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2344737"/>
            <a:ext cx="278606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32" y="2405062"/>
            <a:ext cx="278606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2445544"/>
            <a:ext cx="27305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53" y="3407852"/>
            <a:ext cx="278293" cy="4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26" y="4787900"/>
            <a:ext cx="256875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80" y="3272394"/>
            <a:ext cx="221096" cy="3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12" y="3436068"/>
            <a:ext cx="278293" cy="4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13" y="5009980"/>
            <a:ext cx="256875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66" y="3819544"/>
            <a:ext cx="256875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66" y="5334000"/>
            <a:ext cx="261351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50" y="3528621"/>
            <a:ext cx="256875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3499" y="5181600"/>
            <a:ext cx="281919" cy="41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7879" flipV="1">
            <a:off x="2536437" y="4204962"/>
            <a:ext cx="312093" cy="4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18" y="5218680"/>
            <a:ext cx="256875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30" y="2667340"/>
            <a:ext cx="256875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62" y="3679844"/>
            <a:ext cx="256875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kbarnes\AppData\Local\Microsoft\Windows\Temporary Internet Files\Content.IE5\JSO2I2LD\large-stick-figure-surprised-33.3-11586[1]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29" y="4978060"/>
            <a:ext cx="360000" cy="6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8" descr="C:\Users\kbarnes\AppData\Local\Microsoft\Windows\Temporary Internet Files\Content.IE5\AM4CAOS2\kattekrab-Seated-Stick-Figur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88" y="3299524"/>
            <a:ext cx="256875" cy="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kbarnes\AppData\Local\Microsoft\Windows\Temporary Internet Files\Content.IE5\JSO2I2LD\large-stick-figure-surprised-33.3-11586[1]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67" y="3272394"/>
            <a:ext cx="360000" cy="73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kbarnes\AppData\Local\Microsoft\Windows\Temporary Internet Files\Content.IE5\JPOIL2RS\medium-Man-in-Chair-33.3-11777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265" y="1601726"/>
            <a:ext cx="360363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57" y="1550370"/>
            <a:ext cx="290305" cy="29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37" y="200101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58" y="174687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37" y="215341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21" y="148266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kbarnes\AppData\Local\Microsoft\Windows\Temporary Internet Files\Content.IE5\AM4CAOS2\50px-LetterX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36" y="188726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5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53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6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534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0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5579"/>
            <a:ext cx="8534400" cy="61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2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hQSERQUExQVFRUVFxcXGBcYGRgYGhUYFxQXFBgYGBsbGyYgHBkjGhQXHy8gJCcpLCwsFx4xNTAqNSYrLCkBCQoKDgwOGg8PGiwlHCQsLCwpLCksNCwsLCwsLCksKSwsLCwsLCwsLCwsLCwsLCwsLCwsLCwsLCwsLCwsLCwsLP/AABEIALQBGAMBIgACEQEDEQH/xAAcAAABBQEBAQAAAAAAAAAAAAACAAEDBAUGBwj/xABDEAABAgMFBAcGBAQFBAMAAAABAhEAAyEEEjFBUQVhcYEGEyKRobHBBzJS0eHwFEKC8TNicpIjU6LC0hVDg7Ikc+L/xAAZAQADAQEBAAAAAAAAAAAAAAAAAQIDBAX/xAArEQACAgEDBAEDAwUAAAAAAAAAAQIRIRIxQQNRofBhceHxEzLBImKBkbH/2gAMAwEAAhEDEQA/APSOnnT2Vs2UHAXPmP1ct2dsVrOSA43klhmR4DtvprbrWsqnWlZBJaXLWZUsByQAlJDs+KnNKkwum+112vaNonKUW6xSEByyZUtRQhtHAKi2ajrGEol93d6xzTm26R2Q6aSzuEVOXN3+5z5mJpKmBzfQv/tiMI3DkQ/e8MpA0HAsYy3N9sljtn8o7/pEZUXwA7z6vEYoNOX0hxMbNZ4XiO7CFRWoNaicmbf8iYmkqp9SfSK+OY5h4MTCNBrRn+kJoEya+MAU13J9YOVLG59XT6RUVNpkdKpHo8IzBu40fxMGkepcl5ArjxL+LMYJNnD17wfUgRUFoDUN0/eTxLKtZA95PNz5ENC0sepEwSSaLU28oPKrnLKDdeKbpyqFE+cVhaquLvJSqH+2JevdhdOhxI8qwmmUpLuGbxxSFHg3moQ6kK+FQG4sPBUChacKjhebudotieAGdXefJ4l2i1TIAk4FK/7n/wB0CnH3Vnmk+F6JlWoNVMw7+03ChAhrOUuexMfKim8yHgyJ1x74HmSgWAug/wAxZuDfOEQQwFw7nBPjBLtLuDLU2TtVuCoBJGcoE8R6vDQm17+CS4RiJeeJu+fpFdSDjdRU/lJ8KGJp064G6up0DecRrVT+GRgRer4AtDQn77QwRQv2fveIzrYps3+9Gi1PtdKoJ7vK9GPbLSD+VvvjFwi7MupNUVpzqISMVFgI9u9mPR4WezGcRVYZOt0f8lV5Jjy/oLsE2q0ppR2fQYqPdTnHvpSlCQkdlMsV3ADThG3JyN4+pFM7Skpag7a99ewDxIJ/Tvi2lgMW4xDY5Ra8cVG8RpRgOQAHKLKmzEUZsFe8QDaGDVugDvEAAq4QDaRKE74jmbxDAiVEtm2guWeysjcajuMRkaH1gFHUesAjr9l7UE5OihiPUboeOV2dark1Kgc2PA0MKNFIho+dp0wY3XO/94BKh8L8hCMv7cfOEUtgDhujlwd+QkrfCnP0h0kat974AIIyP3yMFeD1d+FPAQh/Ul618z3isGQSKB88PkGiFS/5gP0+t70gpSEnG4TqHfxEIpWxpsjUJ5/WCl2cDBKX++USJlgGhTv7QrDuST2VNqFP5mCw0rkYSnyNMgT6GBUEjF061V6xLMUciofoJ9IUtJBqtGlQAeGI8oED+ALowBSd5vehixLspIrd/wBXyhzLVlcbPtJb5QyUsT2W4BvF4lmkUKXY6GiX0vJfH+qEJTflU+V0knwUYcTQmgS2b14ZCJEz0u6goYZKpwiXZSUdvf8AhEAAnCa+8KGcMFg4JPefUwU+0gnFdNXHc4LxPZ1U/wC53vXvAEDBZxgqKUMusDaA+sPIXqtZ3G9hvaJpyg7dr7+8IaXOu0r3CHwLkRmJfBXer1EOVkf5nK8eVISlJNa+Nf2gUpxLqIb7wgAlQSVAf4nLrH5tAzVEFz1nN/vvgEpDUKtKftERmCtVHjnyfxh0TqI7Ta6fnbeVHzjHnrK1AB3JYYxZtc8axo9B9gKtVpSB8TAkYZqPIA+MaxWlWc85OTo9S9mPR4SLP1xxULqRqHqeKlU5b46uYCpQRizLXvr2RzIfgmJlIRLSEtdRKT3ABhXhXuiOxyy140Us3lDTRJ4BhyMUlRg3eSwluH34w4Db4VdzQgND98IokFTcIRfjDqJiMqGX3ygEOSOEV5sxt8QWy3Xd/COX6Q9MpVmReWpne6kVUptB60EAzo17SQD2i33rFPbXSmzWVKVTpwSFlkhipR1okEsNWzGojyTaXtOmr/hy0p0vEqLcAzRW2DsebtG0JVMUby3IJDJlykEBS0vQsVBKUh+0STgXtRfJLa4PcZc9K0pUkhSVAFKhUEEOCCIaBsNiTJlIlSwyEJCUjMABhXMwoko8EWTojiCX8hDh3e6G/qPyges1CfB/WGA/lTzf5xgdq99olUkZoPc/nlCQxwKhuCgIhu1wD7mHr6wSg5wXyKjCGSFYAPvOBShPkI3OlexkWW0JRLnFcqZKlTpSlXSpSJqXfspAPaCmYYNGKxYdknR29RHT9Ih1uzdm2ghIVLTNsiycuqVekg/+O8ecCB4aObZH5ik9w8xjEiEJGSe8DxcR2Xs8tkqyy51sn9WpC5smxpvGgExV+0EvRkyrqt7ERyPSTZBslotEhSUnqVqSlyHKfelk7yhSTzgpgpK6r3ydLZ+hcs2RM5S5omKsdrtlwKQUtJmy0SRVJN1SFqJrizEZ8sJqgKCYBneuqHnHoe0gEWq22ZOFl2IuzMScUokzCW/8gc7owNnbAs1ns0u023rl9eSZFmlKuqWhOM1alHsowZmxBq7BtExbOYmJScWS2qUf8oOz4UVLI0F0DwMdbaOiHXWtUuzTDdmWQW2zpX78xKgCJODBb3g5egzq2PsGwG02mzyElSROmJSo4EIPaWQ+dwKZwatEu9jRJfuM/rjheQP1c8oSFEOxJG4qqeUT7QktOmoSpZQiZMSkkOpSUTFJSSQwcpALgAeURoUEgh1f2jllEstfJEbQX95te0fJ4nlpLZsdbx9DEYnH4yNOz9INdsPxKP6FegaCnwFxW/vkA2gBVVI4fSkHMGJN2uGQPeacA8D17N2lZUIoe+p5RIq01DFXD1FBDyTae/vkhUgJBAYb3I+bQ0pYH5k10U/ziRU83qrV3fbw6rWMlcih/IgwZFS9/IC1Ai7hwUc4q2kMM+ahFibaNVp4Xf3jMtU0H4aUHZMXGyJte0UpoJIADklhWPbfZbsBMiQqcoMWup1OajvcsOIOseXdC9jG02gMM2HHM8B84+gZclMqWiV+RAcncnB+deUaPLo5m8fUGckqKUam+vgD2U8yO5Bi0d4iCyIxUXCll65D8qeQ8SYsp74aMxAUp4wyt4gi3CAUowwAVuMZ20reEJrFmdOAqaeH7xwHSzbpcgGkJuioxtmd0p6ZdUkkFzgBqY8tttvXOWZkw3lHw3DQRpT19epU1ZIlIoNVHFhvLOdw3PGx0Z6Kfi0mdPKpdklHq0iWAVzppDpkSL1Css6lmgDksMNYRr6mc5W8bGNsLZKFJXabQ4s8osQCxnTGdMlB1OJP5U1zEerdBejy0va7Qlp01ISiWBdTIk0KZYR+XAUyYZu9fo10MWZiJ1sCAmR2bNIQAJaA94zKAOoqq5qTU5AdyxhylikTFciG4wofiIUZmh4AFHUOYSW3cfrACSXwFNGD95eJESnwvV/mjA7rYAWz+9/cfCsIEGvaHP7EGZSiQCFDiwHe5gRJbG95+STCwGQgsPirxPlHVbHV1uyrfKzkTZFrSS9Ar/AmmuiA/OOTRL4sMyn6ekdD0J2rJkWhf4m8bPPkTbPNCam7MALgJANClqVDvDSBt1gtdK5ZlWWxWMlimSbTODH+JaVOkHQoQm7XJUbCtnm3T9kWiilTVIkWg0/iWRYUpRb8y5QKhuSMI5jpDtL8Va59ocgTFkpoaIDIQMGBuJS9cY2OhfSpFkl2lC+2ogzbOyaS7R1MyTeOYBRMAJ0Tvhasg4tLG5Z6Ln8ftLaQSsE2qz2xKVY9mZMlolngEXe6MrpzbkzrbNuJIlSCLPKCaBMuQ8sADBr98jcRE3s92uiw2szphoJExAuhzeJQUjHO7HPmzqUkEkKVQKqFEnXHNjA5LuEYO7o63adtNmTsW1ISTMl2dqEAqTKmlJRUYFMxaf1GNiwbJl2fbK7UitnFlnbQlKATduLlsQCEvRU1dHwuxy/SC3om2XZ8uWxXIkzETApK0gKWtJF03WOBw3Rv7G2mv/oNqSuWCuUfw0sg16q0zJZWh3fs9otSgS0GoTi0tvb+hwlnlHFRLsM5bvnW7XviVEkkuTMI7wO4QplmUmoQSf1HzMEHA/hl+NaHd84z1Wb6e/8AImxZM5X6Q3IPugurdILTBX4awJJq4Xu98+SfKCuP7gWP0qJoGxWX8IBfAyrOSWeYkDVA7gWPhAGzlj2lE/0ktxZwcNREt0DHrBvN4P3O3dDKCFUeY+TFZ80w7Yml6yGSlndRfNkH0FBxhlKbFYfRi/cRSJQhKcVl9CA/hES11xutkc/OH77gVe+sp2maz9pPdWMqcoqLBiTQRct0wuc97/SLvQ3YptFoTTMJHE54YfWNo4VnNN26PUPZb0dEmV1qhkyT4qVxy5mOympKiE/F2lbkg0TzLDgFRLJsyZMtMse6hNThQZneS5POGsiKFagxXXgn8o3UrxJhpGLduywN4hS0ByRSHKdDDkjP75xRIK1aiKs6ZoYmWrf3xkbTtgAP34wm6BKzL6QbZuIIjy2aTbZhQgkSx/EmCtPgRqo90ddtfYky1hSAu4kgglnYHz4Zxv8AQfoIJbDBKagnIf5itVHIegczFp5Ll/SqRy9j9lcy1rlhTSbLKqtibwSWN1LiqzSp3bhHo0nYUlFwpQEJlJKJUoNclJUbymDVUo1Uo1VwpG9NACQlIaWnAfEcyd5zMZtpmuaxtqMaKswmASkZU8PCJG3wgNR6xBQkpPGFEiU6H1hQxnhFlsqkJJmKJckjIgYMK/KJ7LYQQSSBmO2lbg82jFFnANAOTejQ6pTubve5prWOdwvk7V1K48/Y05dgSu9714FuzLCnG90ti+BMTJ2aQC6l0OCkFzhkEt+0YipIwoeXDfEv4dIYEJrrkM8coHD58AupXHk002MM19s6oPkYkm2dk/xEAbwlPcAt9copfhQzjAcD5QKEAh+y2VS55Ybs4jR8+DT9R9vJdTKCvemSVAjNK24OVmueEWLPYyOypctnoEqBGG8iMs2cGod88we7OIRKSrIEY+65b1H3WBw+QXUe9eTfm7PDMyD/AGq8i8RosFwEXZbHEMBzrnnGQiQl0m6CAQSn8pYvdIcFizc46PorY5Np2rIJkShJmTSTIAvSwOrUQntJqkKAPoMIS6f93j7jfV50+fsVl2CjtvvBSQPp3Rv2q4jY9mQ4KrRaZs4gLT2hKeQHbL3Ka844y2bOH4iYEsAJkwJTdYBlqAAYPQCnCDFkSCSQBho9Ndab4FBLFifUbr+n3/R1GxuhxnIM9c2RZ5CS3WLWkudEpSHJct7wd6PF2zWHZ6loli0211kITMCAJN5Rug3FKMxnPzjiTs9Iq1RQFsMMKDzjrNjbGFkly7fakDEGySC96dN95ExYrdkoLL1NP5Qo0IH1Je/gzto2Eyp8yUZpvS1rQai6bqiHDjc+IiqJiavMbgZA/wDYxWReWpSlEqWslalMaqWq8o0YVUSTo8WLNZ0kEMHzLEUfwg/TSH+q6BRaEkt1yuJXI/2CGdINZqVD+ZnfW9i0WE7ND1DZO5PgIi/Bpr744HHc0Kohql7ZCqclyoLBbAMrzrFG0zeB8PD6xbtlkAw4YYDP8pjGtyBk0aRiu5nObXBStBKiwZyWDfR49l9lHR4S0KmqFEhgd5DqPdp8Rjy3ovsozpwYPUJTvUot6+cfRNlsSZElEpPupT2t4GJ5nXfGvNdjlbxfcC0dspQ/v9pW5CcudA29UXq8YqWIO8xQrMY8Ej3AeVeKjFi8Mj6xRmJCtaH774aZMaBmTKVHrGbbbaEih9YYLJJa7UBhQxhTpilqYV36cd0ULdtgqUEgOolgBWK3/VJhmJk2dKZqyoBYeqnLMD+UP+Y09MJTOnp9KUnS3Oo2TsnrFBKRTEnAFsVH+UfSOtTLCEXU+6MTms6n5ZeUez0ITLARUH3lj8xFGH8oy1x4x2qfphpGsVRzSdsgtU4E0p96RSWTxiWYp8R6xCRofWKEAG4eH7wYB4ww3j1g0p0gAQAfSFBp3iFDA+eiUkF0g6l2bwh+rGNagb/vDFs4VxicR44ZUMFKKX3KyZssTR9MTGJ113BmqqwOGoP2YOSHJUQ7aEZc4CdLJLA0qBUHwg77aYaPx92EPIrfNF3D3gQMKUOmH1j0DauxUWjbstA/hWkSLQoJokSxIdWGCVdSoPSq486vJxvE1wcv3csI9QkKErZqdpBRCkbMRYZeBAm9cqQFYe8kgDRnh0S5UYm3dmSjb7OJKQbLazZZspN3siXOUhBQXPxBRbK8BHTbd2DZ7VLmLN2RJk261KnzEJCVBEpIlKCWTValhIHF2LNGd0Dsv4qXs8lLqsNrXLU+Ulcs2lCq5JmICBXIxUtm1gvYkwh2n7RW9cLyTag77wmnCFsO22vgxtvdJbP1UyVZtnyJQulKZq3mTwG97rLwIVzVjiRHbSLPYxt6Ypa534j8Qnq5SEASx/8AFT21rzDKVQMXyYx5TaJfYWXJZJoW0Ogjv7ZMI6TjTr5DU+KzShQ/qhIp0l/h/wAFywbZROtFpk9TIk2OSLROny5ae3aBZ1V62YQCQV3SW0YuDEE+y37NNXbLLZbI6CbMZSBKnqmD3UiVW/KqxK7rY5gh+hO2rm0bXZ0oQJs6bbEy5+MxCgpaky6i7deXermAK0bjJ9pm2uYAozFzZxCe0b5KyWCDeBusThllEuxpK8FzYS5X4mSbSxkiYkrLFgHz3YONHjT6fWaaqcu0zbVZZyFraSJc0FZlKUbl1AySkgqIOLmrxk9KLLJlWubLkqaUhdxLuaoSELZTue2F7sozFJIIqG5ue8P3NAsFNXkuWadjQhhiAx0z3DxiZNpKXJqBkoV348cYryFqJJoa51fxETlyGKe4rryaIbLpsU0IWL4QkZ0ID79IjlrIreWxoKggbnvY8oGY4YqdI/qBHCqREM0pOTaA3H8DDQngjt1rUAxz1GFdYwLXOKiwqSWjRtc7uOn3SB2BYFTZzgFVQlA+JSiAMd5A5mNlhWc08uj0r2UdHLrziHTL7Kd61Cp5JP8Ar3R3NqUFlKBhMqr/AOsZfqJAb+ZWkFYdmpstnlyEkMlJKzgD+aYrgVHkDuh7A5BmqFZrEahA9xJ5EnioxSVIxbt2WlEiIVzRwMDOIIoe4/bRm2+33RWKJJLdtC6NY4rpB0hSkFSjdb75wO3duhIJvM3cI8p23tpVoXibowGu8wknNmmIK+To7J08e8hKLq5hCUzCcEk4HC6+viI9j6GdGRIlsbpmzE/4qwXCRnLQcDiXUGvYZR88WDZipikypaSuZMISlI1Oe4DF8gI+lei2zlWOxSrPMX1qkJZS2xqSAM7qQWD6Rq4RjsZx6s8q9zanTWDDARnzFgnf3Qa1aH1iupWo9YgQi/GIi0SHCh9YEbx6wAOkHjBMISE6RIN8MAkpMKClp0hQAfPPXjskBWGih3j6QwUXqX3XhTkYOXMNavzdohmHX0pXd9Y5juskTNKgzBsTleOAqDENkshUtkoGoBJPE5+UTTQADg+DgMW3kGK8q8lTgkAhqE4c3hoH8gz5ZcsD2aUNA2mREbszpIpdglWEpZEqaZt4Fyq9fVdUMGCphLvi2kY60UbAbw4NYiXLrRjuNDDsmjpui3S6ZYFTSgIUJssIVeJ7JBNxYYnC+umb4iKCtok2IWNnSJ/4gLc3rwkmRculLXWq74xkKOFG8RSDQKgg9wPphCKpFmZZhdKas1aOa0fGprpG3aOkK5m0E20oAabImGWlRIPUplpYLKRiJZ4XjjGPLkviaaBTANqIklTGLHDIsCPBTxOovSSTNqK/EzJ8slEwzlzUkVMsqmGYBQMWdquDgaGN6Z02LmZKslmkWhbldoRLUFG84WqWCewsuXIfE6vHNgXnDON4x3uREtoWhF0XTgAGUkAa0JSMdIWphpW7KQQspLK7JDUPaAPEcY0dpWjrlhQkS5QShKSmXRF4BipjgVUpUDi5MC1IoKvjRlEdzt3iCmBk4uTUPnnhDsNIMtDFsAVDNQPeKCLapyQMv7qc35RnJtTEAguS5ct8osBS1BioFswakb4TQJhGaAoXVLcbksef0ivarTTEvvHnBXaYcPd+ZjOtymOT8A0UkrIk2kU7XNKiEhiolhTWPWfZR0aAV1pDpkim+YoODxAJVxWk5R5t0Z2cZs69ddjdSBmTSj51CRvMfQ1g2cLLZ0SkkOASsjB8ZihoBgNOzGu7rsczdK+5Bb1CasSxhMqvdKQcD/WotwJ0i9NU0VdmgkKmkMZrED4ZY9wdxKv1RFbLWE5xS7kfBBbbWwN6hy4ZVjjtt7YZ6xa23tfF48p6R9JOsJRLPZzUM9w3RNObpF4grZX6R7bM5V1J7INT8R+UZ9nkFwACpSiAlIDlRNAABiSYazWd2oSSQEgByomgAGZj3D2cezoWUC02gA2lQ7KaESAchqtsVZYDMnpSUEc8m5Mk9nHQT8Ejrp4H4mYKj/KT8AOaviIplk57W8YaYrUQzaH1jNuykgVEcD3fvA14w6laiAbQ+sSMYsePdBJB4w3EQaU6GAB6RIkHjAjeINCdDDAllAE74USShqPlChiPnJSGwD8X9C0RzEZuA2WHpFhAY4k8ST/6vDzEhBelcgQMOMclnoUU1h2avAnGJAoKSxow/MCBTnjDh1YVfIV8cB3Q4mlIw1o/owgsaRAlN6juDhXCpw3QZQHZyNWdXfSDUu8MwcqAebwwLABqhyxf0p5RVkkE1VWqOUPJBoAU8qd+6CMxyS27Ggw3l4RDMW5/bQBuSleq2+/ukTKlcDzHfgYrJBcHE8vQxOAo17Q5q+bxDNFbLFxxikjx8RESXwLADRx5K8IEgD8r8nr+qGlpS5JbwPgkCEhuwlry8x8wYGUohOLDM087rZwp6nJApXAO296iH6suKFtQbw8flFYIt8ATZCyxTnn9QWiSWlTOouQwFf8A9kHHSJZwFC5oKBiz6+64NYrqmE1CnyNQeWENZE8MGZalAMoDDGmPe8Y1pXeLCpJYZxcts2hBA56cIsdEtm9dPFHqwA8W31YRpHCsxm7dHp3sp6MXWmkUlhxvUfd5s6zxQY7K3KE5QQMJlVbpKTV/61UBzHCLNnsQkWdMtJAf3iMBR1qGgADDTswtlIJSqaQxmMw+GWkMhLcO1xVFJYMG7dh2gsKRy239pABs46DaCmBb75R59tacqYshnrEzZfTV5Mi2zgq8qYppaQ6jm2g3nARy0/odPnIVaZEoBJJV1CffTLSC6wPho2LkmgMdpsvoku2TEKuBVlQVBTrVLVOUxrLIB7CVMHapCgMyPTdi7FTZpASoArLFRxcigfgKAYDfjGvTWlWZ9SWp0eeey7oCqU1rtKGmEf4UshjKT8agfzl6DIbzT0skcDDtoYBR1+cNuyEga8YEtwPdBgaGAWdYRQJfjA0590E2h9YF9R6wgDSDxgg3OGSnQ+sE+v0hgEkHjEiEud8AkaRPKGogEWZKTCiWUiFFCPmZZJxfgQgtzBiuSnI/+wgUg1NWwcBBbjSJrPZ6A0d9B6KHlHJsehWrYt2a3XUkpZzne+YHdEVon3tH3Fu8BYrBKlXaqBU+hUw5XmiG+DggDmn1TEYu0XxkrrnEEVB+97wkkPU4mrY+Twc1KHq5OX2BDLW6MG+/6o0IBvuqlG0GP1hgGGnEM/cISCwo/JvF3hS1atxYU/0wAGCxorlhFiRO1AIyqnyaAkBy7p0JZotSFDV+Dv4kGM5M0igesfBn/lT4e76wM5RyS3FRHgC3nE65Q1JG8geaj6Q34cAOCeAKf+USmi2nQ0uedQP6W9YhJYu940qbn00gylOYHeCfKCVIGT8n/wCLPD2FuGpVMDQUwTlVorGdiK11JLc4NK8g4D4lQPgYrTCHYpfTDvikiZPkzbTQ6d0WejG3BZbTLmK91E2XMO8JWlShxITSAnSw+n3o0VJ1kfT75x0Kqyckru0fTW2ZyZkkTEKCpaxJ7SS4Mpc0BZB0KWeNYIIEfMHR3pTabCrsKMyUQpK5EwkylJX7wuvQlgbwrTRwfWOintps00Jlz3kqAAdZcHH/ALlAcMVBHFRi65Rj9TtrbJCsRGLN6MBctaHKb4IKhRQBobpyLOAcsY6WXaJc0OhQUCH5a8N+ERqS2EKgsr7MsEqRLTLlpuhIAGrAN3U4ROtZ4wBOohNoYZIIbgYYk8YS1awLfZgGNSGL8Ycq1++cCRAANIdL8YYnWDSloAHYQQfjAk6wYEAg5aQcItyBFeWHi7JSRvhiLEpOkNBoGn3xhQxHy5KTlUVfd6wcyZc91VGwuo8wMeUKVKFA4dtAW3kgwM+yDF0+Bf8A1RxYPTzwB1ztrow9IjKqV44Qa5gahbJww9KRTM2vvknj8nikhNljVTngM+6EVXmOJGILn9oCWDeLl+GHHCDKXOIbLDTcWhiGXNOgd9BXhSGRNrV3zB+2g1ICWwJyzHeKRAFVN4u+WMCDNlhCm4A1wJbhpwg0z3O7GAkDIvuIfuwaJJRAOYbgfukJjQcqekEskDg9G4F4JFpfBNd4J/aEpSlMUk9w84jVZV/zHgzd30icclZ4J5k5L1UBwf1+UAbQhz50r5NFNUgigd+Ah5dlVrjqx9IqkTcuxd6l0uGbV378IqlGLt98SYklS1JxKG5eYSWizPkpIDMRjR38R6wXQVZnISN2NN2jsIKZKJegLaNFpY7Jw07WBbWuPIw02z0Jugtklx3O0VZLiZ5lPT78TFK0WQd+f2I1OqGAJ8SflES5SB8VNBFpmbjgh2P0gtVjU8iapId7mKDhW6aPTEV3x6P0f9uQLJtkq7/OhyOJHvAf3Pujz2bZxhSmQipaLGOekXqT3MnBo+ldkdILPak3pM1Kn0Id9OO7GLy5XKPlSROmSV35S1IUNCRyplHedHPbLaJLJtAE1ODmh5fKgh0TR7SskRG2kYexfaBZLUwCxLWfyrp3HA8Y3ih6+IhWKqBva+EA2kEQeMDQ8fGGIcHXwgkjSGS/GFQ8fGAAgdYkQnSI0vxiaWAYBFiUNYvSkaRXkpi3LTpFEhlmfBoUcl7VukX4TZ0y6Wmz/wDBlsWIKwbygRogKL6tCjSMU1kDwm2WcypkyW5eXMWggODeQooOAwpFRanPaNdTj6NHpntk6ELkz1W6UkmTNI64AP1Uxmv0ZkLxJyU7+8I81SkA5gnUP3YtHJKOlnbGSkggsFLEimru3fFT8MkHUD7zMTTDm434U4iDUSwIu88fPGJ2L3ImfLndHm8FLIyY6t9aQaKaYafSBCXLsX5jupAAKhX6D0iaWoGtQdzV7xAKBFT3lq84FQBxveDQtw2J1qArV9QWPDGJULcYFj3+TRUCRk/h84kTpXHUUhNFJk6ZjEhg26h4OzQkpHwluJ9YFCUhVK/pJgpsoGrnDge6JKsOZMSGcU3V8iIMFKReQanW9TuqIqylEq97DeknuiwZrYq4Co9Gh0CkEJb1+vm/lALLUfHcn5QJd6n75QGWT6fZgoTfYsWdABdsmN0+lPWJJpGQB1oRh3RBNUWGGH8p8xDoUolirSh+VIdcivgFUkGoHLEesN1BGRBxpdJ5AMWiRU26a1HAf8qQC5wNQkp3gfMQZE6K5mFyRg2b0PfCVLJZw/L94nmTbwdWWBpXPSBXalOaADEsSDhTBvKKyRgz7RZA/wAmilNs8as2e7M/FwPFoqzq/v8ASNE2ZySM4BSMDyy7o6TYHtDtNmYJmG78Ku2g8jUcoxlyYgVJ3RVp7mdNHs+xPa3ImMLQgyifzpdcs93aHcY7ayWiXOQFylpmIOCkkKHeI+X0Xk1SSPLujR2V0jmWdd+WtclfxIJY/wBScCNxBh0LD+D6TKCIEnWPNdg+2BVBapYWn/NlMD+pBLHOoI4R6DsjbtntYeRNTMYOUiikv8ST2hzEITi0XUp+zFiSHxiMSdItSRrFIhlmUg8Ysyx9/OIUJbCKu3NqCz2eZN/MlJujVRokcy0MR457VNsm27Vl2VPuSlIkDQzZy0hZ3s6E8QqFGv7K+hK7RbDb54PVSlqMtx/GnFwqYH/IlSlF81EN7phRreAeD2paAoEEAghiDUEGhBGkeS9PfZFYZaFT5ImyS5NyWsdW5rRKkqujckgDIQoUSwR47MT2ihyw+/WHlyQ5GTQoUcb2O9bjXA/PUwcwN3mGhQnuNbAz5xSzZ7yfWCkTCoscHhQofAL91Ek9d1TDANQknHnviVO4tXL54woUZ8Gq3GnUILuWxNTBIWSCXY7gNeEKFDJ7hIdTgnWtHpygJkpku54PT5woUC3FuNLLeHjEsqVfBOFRQAZ8oUKG9rEt6LA2clTi8qmhHyimuSAphkEn0hoURBs16kUglp7X3rClS3d/2rChRojNoknIugsVUOaj4jBop2icTp3QoUVEzmQLtBYb4BaqQoUXRlbBUzAt5xDMVjChRSJZEYimJhQopGb2IRMKapLRp2C1qpMBKFpNFIJSobwQXB4QoUEtgg8nrHss6cWm1Tl2eepMwIQFBZDL4EhgRyffHqsqGhQBPcnwwh7TsSVaAnrRfSkvdJ7JOV4DEbjSFCikQaaEAAAAAAMAKAAYAQoUKLE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24" name="Picture 4" descr="https://encrypted-tbn2.gstatic.com/images?q=tbn:ANd9GcRX1kX6xPdJViGq-hVRVNUWBiyH_8M3rhkg6wuiGuIy6oBxi2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571067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14400" y="5181600"/>
            <a:ext cx="7086600" cy="64633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Higher Moral Purpose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58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77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4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86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students are in the writing cycle will guide the support that you give students.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7086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Diagram 5"/>
          <p:cNvGrpSpPr>
            <a:grpSpLocks/>
          </p:cNvGrpSpPr>
          <p:nvPr/>
        </p:nvGrpSpPr>
        <p:grpSpPr bwMode="auto">
          <a:xfrm>
            <a:off x="1600200" y="1219200"/>
            <a:ext cx="5943600" cy="4572000"/>
            <a:chOff x="1440" y="720"/>
            <a:chExt cx="2880" cy="2880"/>
          </a:xfrm>
        </p:grpSpPr>
        <p:sp>
          <p:nvSpPr>
            <p:cNvPr id="10" name="_s1028"/>
            <p:cNvSpPr>
              <a:spLocks noChangeArrowheads="1" noTextEdit="1"/>
            </p:cNvSpPr>
            <p:nvPr/>
          </p:nvSpPr>
          <p:spPr bwMode="auto">
            <a:xfrm>
              <a:off x="2146" y="936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_s1029"/>
            <p:cNvSpPr>
              <a:spLocks noChangeArrowheads="1" noTextEdit="1"/>
            </p:cNvSpPr>
            <p:nvPr/>
          </p:nvSpPr>
          <p:spPr bwMode="auto">
            <a:xfrm rot="4320000">
              <a:off x="2612" y="1274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_s1030"/>
            <p:cNvSpPr>
              <a:spLocks noChangeArrowheads="1" noTextEdit="1"/>
            </p:cNvSpPr>
            <p:nvPr/>
          </p:nvSpPr>
          <p:spPr bwMode="auto">
            <a:xfrm rot="8640000">
              <a:off x="2435" y="1822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_s1031"/>
            <p:cNvSpPr>
              <a:spLocks noChangeArrowheads="1" noTextEdit="1"/>
            </p:cNvSpPr>
            <p:nvPr/>
          </p:nvSpPr>
          <p:spPr bwMode="auto">
            <a:xfrm rot="12960000">
              <a:off x="1858" y="1823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_s1032"/>
            <p:cNvSpPr>
              <a:spLocks noChangeArrowheads="1" noTextEdit="1"/>
            </p:cNvSpPr>
            <p:nvPr/>
          </p:nvSpPr>
          <p:spPr bwMode="auto">
            <a:xfrm rot="17280000">
              <a:off x="1680" y="1275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_s1033"/>
            <p:cNvSpPr>
              <a:spLocks noChangeArrowheads="1"/>
            </p:cNvSpPr>
            <p:nvPr/>
          </p:nvSpPr>
          <p:spPr bwMode="auto">
            <a:xfrm>
              <a:off x="3257" y="9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Collecting &amp; Generating seed ideas</a:t>
              </a:r>
            </a:p>
          </p:txBody>
        </p:sp>
        <p:sp>
          <p:nvSpPr>
            <p:cNvPr id="16" name="_s1034"/>
            <p:cNvSpPr>
              <a:spLocks noChangeArrowheads="1"/>
            </p:cNvSpPr>
            <p:nvPr/>
          </p:nvSpPr>
          <p:spPr bwMode="auto">
            <a:xfrm>
              <a:off x="1563" y="223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Editing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" name="_s1035"/>
            <p:cNvSpPr>
              <a:spLocks noChangeArrowheads="1"/>
            </p:cNvSpPr>
            <p:nvPr/>
          </p:nvSpPr>
          <p:spPr bwMode="auto">
            <a:xfrm>
              <a:off x="1962" y="99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Publishing &amp;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Sharing</a:t>
              </a:r>
            </a:p>
          </p:txBody>
        </p:sp>
        <p:sp>
          <p:nvSpPr>
            <p:cNvPr id="18" name="_s1036"/>
            <p:cNvSpPr>
              <a:spLocks noChangeArrowheads="1"/>
            </p:cNvSpPr>
            <p:nvPr/>
          </p:nvSpPr>
          <p:spPr bwMode="auto">
            <a:xfrm>
              <a:off x="3658" y="222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Drafting &amp; “nurturing”</a:t>
              </a:r>
            </a:p>
          </p:txBody>
        </p:sp>
        <p:sp>
          <p:nvSpPr>
            <p:cNvPr id="19" name="_s1037"/>
            <p:cNvSpPr>
              <a:spLocks noChangeArrowheads="1"/>
            </p:cNvSpPr>
            <p:nvPr/>
          </p:nvSpPr>
          <p:spPr bwMode="auto">
            <a:xfrm>
              <a:off x="2611" y="299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Revision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38" name="Text Box 18"/>
          <p:cNvSpPr txBox="1">
            <a:spLocks noChangeArrowheads="1"/>
          </p:cNvSpPr>
          <p:nvPr/>
        </p:nvSpPr>
        <p:spPr bwMode="auto">
          <a:xfrm>
            <a:off x="1752600" y="53340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00"/>
                </a:solidFill>
                <a:cs typeface="Arial" charset="0"/>
              </a:rPr>
              <a:t>The Writers Workshop Cycle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 smtClean="0">
                <a:solidFill>
                  <a:srgbClr val="000000"/>
                </a:solidFill>
                <a:cs typeface="Arial" charset="0"/>
              </a:rPr>
              <a:t>Intermediate Classroom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358732" y="804863"/>
            <a:ext cx="1890712" cy="1262063"/>
            <a:chOff x="6358732" y="804863"/>
            <a:chExt cx="1890712" cy="1262063"/>
          </a:xfrm>
        </p:grpSpPr>
        <p:sp>
          <p:nvSpPr>
            <p:cNvPr id="2" name="Oval Callout 1"/>
            <p:cNvSpPr/>
            <p:nvPr/>
          </p:nvSpPr>
          <p:spPr>
            <a:xfrm>
              <a:off x="6358732" y="804863"/>
              <a:ext cx="1865312" cy="126206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9244" y="1219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Generating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99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I want to teach you a strategy you can use when you are having trouble coming up with an idea for a story.....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909066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Narrative Generating Strategy</a:t>
            </a:r>
          </a:p>
          <a:p>
            <a:pPr algn="ctr"/>
            <a:endParaRPr lang="en-US" sz="3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1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Generating Idea for Narrative Writing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person who matters to you, list small moments, choose one, then write the story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Watch me as I try this……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2743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Generating Idea for Informational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Make a list of </a:t>
            </a:r>
            <a:r>
              <a:rPr lang="en-US" dirty="0" err="1" smtClean="0"/>
              <a:t>Every’s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Every day I…… </a:t>
            </a:r>
            <a:r>
              <a:rPr lang="en-US" sz="2400" dirty="0" smtClean="0"/>
              <a:t>drive to work, read the paper</a:t>
            </a:r>
          </a:p>
          <a:p>
            <a:pPr marL="0" indent="0">
              <a:buNone/>
            </a:pPr>
            <a:r>
              <a:rPr lang="en-US" dirty="0" smtClean="0"/>
              <a:t>Every weekend I……. </a:t>
            </a:r>
            <a:r>
              <a:rPr lang="en-US" sz="2400" dirty="0"/>
              <a:t>d</a:t>
            </a:r>
            <a:r>
              <a:rPr lang="en-US" sz="2400" dirty="0" smtClean="0"/>
              <a:t>o laundry, go to yoga</a:t>
            </a:r>
          </a:p>
          <a:p>
            <a:pPr marL="0" indent="0">
              <a:buNone/>
            </a:pPr>
            <a:r>
              <a:rPr lang="en-US" dirty="0" smtClean="0"/>
              <a:t>Every summer I</a:t>
            </a:r>
            <a:r>
              <a:rPr lang="en-US" sz="2400" dirty="0" smtClean="0"/>
              <a:t>…… drive to the cabin, go waterskiing</a:t>
            </a:r>
          </a:p>
          <a:p>
            <a:pPr marL="0" indent="0">
              <a:buNone/>
            </a:pPr>
            <a:r>
              <a:rPr lang="en-US" dirty="0" smtClean="0"/>
              <a:t>Oral Rehearsal, chose one- make a list on your hand about the parts- start to get to the table of contents….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Informational Writing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4" y="5105400"/>
            <a:ext cx="1584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5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Generating Idea for Informational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Make a list of </a:t>
            </a:r>
            <a:r>
              <a:rPr lang="en-US" dirty="0" err="1" smtClean="0"/>
              <a:t>Every’s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Every day I…… </a:t>
            </a:r>
            <a:r>
              <a:rPr lang="en-US" sz="2400" dirty="0" smtClean="0"/>
              <a:t>drive to work, read the paper</a:t>
            </a:r>
          </a:p>
          <a:p>
            <a:pPr marL="0" indent="0">
              <a:buNone/>
            </a:pPr>
            <a:r>
              <a:rPr lang="en-US" dirty="0" smtClean="0"/>
              <a:t>Every weekend I……. </a:t>
            </a:r>
            <a:r>
              <a:rPr lang="en-US" sz="2400" dirty="0"/>
              <a:t>d</a:t>
            </a:r>
            <a:r>
              <a:rPr lang="en-US" sz="2400" dirty="0" smtClean="0"/>
              <a:t>o laundry, </a:t>
            </a:r>
            <a:r>
              <a:rPr lang="en-US" sz="2400" u="sng" dirty="0" smtClean="0">
                <a:solidFill>
                  <a:srgbClr val="FF0000"/>
                </a:solidFill>
              </a:rPr>
              <a:t>go to yoga</a:t>
            </a:r>
          </a:p>
          <a:p>
            <a:pPr marL="0" indent="0">
              <a:buNone/>
            </a:pPr>
            <a:r>
              <a:rPr lang="en-US" dirty="0" smtClean="0"/>
              <a:t>Every summer I</a:t>
            </a:r>
            <a:r>
              <a:rPr lang="en-US" sz="2400" dirty="0" smtClean="0"/>
              <a:t>…… drive to the cabin, go waterskiing</a:t>
            </a:r>
          </a:p>
          <a:p>
            <a:pPr marL="0" indent="0">
              <a:buNone/>
            </a:pPr>
            <a:r>
              <a:rPr lang="en-US" dirty="0" smtClean="0"/>
              <a:t>Oral Rehearsal, chose one- make a list on your hand about the parts- start to get to the table of contents….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Informational Writing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5105400"/>
            <a:ext cx="1628775" cy="153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Generating Opinion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List some things that you would change if you could, chose one, write about it……</a:t>
            </a:r>
          </a:p>
          <a:p>
            <a:r>
              <a:rPr lang="en-US" dirty="0" smtClean="0">
                <a:latin typeface="Brush Script MT" panose="03060802040406070304" pitchFamily="66" charset="0"/>
              </a:rPr>
              <a:t>Seattle should have recycling every week</a:t>
            </a:r>
          </a:p>
          <a:p>
            <a:r>
              <a:rPr lang="en-US" dirty="0" smtClean="0">
                <a:latin typeface="Brush Script MT" panose="03060802040406070304" pitchFamily="66" charset="0"/>
              </a:rPr>
              <a:t>Everyone should have a 4 day work week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86250"/>
            <a:ext cx="3200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Diagram 5"/>
          <p:cNvGrpSpPr>
            <a:grpSpLocks/>
          </p:cNvGrpSpPr>
          <p:nvPr/>
        </p:nvGrpSpPr>
        <p:grpSpPr bwMode="auto">
          <a:xfrm>
            <a:off x="1600200" y="1219200"/>
            <a:ext cx="5943600" cy="4572000"/>
            <a:chOff x="1440" y="720"/>
            <a:chExt cx="2880" cy="2880"/>
          </a:xfrm>
        </p:grpSpPr>
        <p:sp>
          <p:nvSpPr>
            <p:cNvPr id="11" name="_s2052"/>
            <p:cNvSpPr>
              <a:spLocks noChangeArrowheads="1" noTextEdit="1"/>
            </p:cNvSpPr>
            <p:nvPr/>
          </p:nvSpPr>
          <p:spPr bwMode="auto">
            <a:xfrm>
              <a:off x="2146" y="936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_s2053"/>
            <p:cNvSpPr>
              <a:spLocks noChangeArrowheads="1" noTextEdit="1"/>
            </p:cNvSpPr>
            <p:nvPr/>
          </p:nvSpPr>
          <p:spPr bwMode="auto">
            <a:xfrm rot="4320000">
              <a:off x="2612" y="1274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_s2054"/>
            <p:cNvSpPr>
              <a:spLocks noChangeArrowheads="1" noTextEdit="1"/>
            </p:cNvSpPr>
            <p:nvPr/>
          </p:nvSpPr>
          <p:spPr bwMode="auto">
            <a:xfrm rot="8640000">
              <a:off x="2435" y="1822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_s2055"/>
            <p:cNvSpPr>
              <a:spLocks noChangeArrowheads="1" noTextEdit="1"/>
            </p:cNvSpPr>
            <p:nvPr/>
          </p:nvSpPr>
          <p:spPr bwMode="auto">
            <a:xfrm rot="12960000">
              <a:off x="1858" y="1823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_s2056"/>
            <p:cNvSpPr>
              <a:spLocks noChangeArrowheads="1" noTextEdit="1"/>
            </p:cNvSpPr>
            <p:nvPr/>
          </p:nvSpPr>
          <p:spPr bwMode="auto">
            <a:xfrm rot="17280000">
              <a:off x="1680" y="1275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_s2057"/>
            <p:cNvSpPr>
              <a:spLocks noChangeArrowheads="1"/>
            </p:cNvSpPr>
            <p:nvPr/>
          </p:nvSpPr>
          <p:spPr bwMode="auto">
            <a:xfrm>
              <a:off x="3257" y="9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Collecting &amp; Generating seed ideas</a:t>
              </a:r>
            </a:p>
          </p:txBody>
        </p:sp>
        <p:sp>
          <p:nvSpPr>
            <p:cNvPr id="17" name="_s2058"/>
            <p:cNvSpPr>
              <a:spLocks noChangeArrowheads="1"/>
            </p:cNvSpPr>
            <p:nvPr/>
          </p:nvSpPr>
          <p:spPr bwMode="auto">
            <a:xfrm>
              <a:off x="1563" y="223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Editing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8" name="_s2059"/>
            <p:cNvSpPr>
              <a:spLocks noChangeArrowheads="1"/>
            </p:cNvSpPr>
            <p:nvPr/>
          </p:nvSpPr>
          <p:spPr bwMode="auto">
            <a:xfrm>
              <a:off x="1962" y="99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Publishing &amp;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Sharing</a:t>
              </a:r>
            </a:p>
          </p:txBody>
        </p:sp>
        <p:sp>
          <p:nvSpPr>
            <p:cNvPr id="19" name="_s2060"/>
            <p:cNvSpPr>
              <a:spLocks noChangeArrowheads="1"/>
            </p:cNvSpPr>
            <p:nvPr/>
          </p:nvSpPr>
          <p:spPr bwMode="auto">
            <a:xfrm>
              <a:off x="3658" y="222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Drafting &amp; “nurturing”</a:t>
              </a:r>
            </a:p>
          </p:txBody>
        </p:sp>
        <p:sp>
          <p:nvSpPr>
            <p:cNvPr id="20" name="_s2061"/>
            <p:cNvSpPr>
              <a:spLocks noChangeArrowheads="1"/>
            </p:cNvSpPr>
            <p:nvPr/>
          </p:nvSpPr>
          <p:spPr bwMode="auto">
            <a:xfrm>
              <a:off x="2611" y="299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Revision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38" name="Text Box 18"/>
          <p:cNvSpPr txBox="1">
            <a:spLocks noChangeArrowheads="1"/>
          </p:cNvSpPr>
          <p:nvPr/>
        </p:nvSpPr>
        <p:spPr bwMode="auto">
          <a:xfrm>
            <a:off x="1752600" y="53340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00"/>
                </a:solidFill>
                <a:cs typeface="Arial" charset="0"/>
              </a:rPr>
              <a:t>The Writers Workshop Cycle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 smtClean="0">
                <a:solidFill>
                  <a:srgbClr val="000000"/>
                </a:solidFill>
                <a:cs typeface="Arial" charset="0"/>
              </a:rPr>
              <a:t>Intermediate Classroom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58732" y="804863"/>
            <a:ext cx="1890712" cy="1262063"/>
            <a:chOff x="6358732" y="804863"/>
            <a:chExt cx="1890712" cy="1262063"/>
          </a:xfrm>
        </p:grpSpPr>
        <p:sp>
          <p:nvSpPr>
            <p:cNvPr id="2" name="Oval Callout 1"/>
            <p:cNvSpPr/>
            <p:nvPr/>
          </p:nvSpPr>
          <p:spPr>
            <a:xfrm>
              <a:off x="6358732" y="804863"/>
              <a:ext cx="1865312" cy="126206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9244" y="12192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Generating Strategies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5975" y="4394359"/>
            <a:ext cx="1671397" cy="2083626"/>
            <a:chOff x="6715975" y="4394359"/>
            <a:chExt cx="1671397" cy="2083626"/>
          </a:xfrm>
        </p:grpSpPr>
        <p:sp>
          <p:nvSpPr>
            <p:cNvPr id="5" name="Oval Callout 4"/>
            <p:cNvSpPr/>
            <p:nvPr/>
          </p:nvSpPr>
          <p:spPr>
            <a:xfrm rot="3249061">
              <a:off x="6509861" y="4600473"/>
              <a:ext cx="2083626" cy="167139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3888" y="5113005"/>
              <a:ext cx="13152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Read it back to me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17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3.bp.blogspot.com/-ryjR2wNcsoc/T_Won3f0muI/AAAAAAAAA0c/ttVaBJ8in8M/s1600/balance-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85800"/>
            <a:ext cx="4171950" cy="494674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2" name="Rectangle 11"/>
          <p:cNvSpPr/>
          <p:nvPr/>
        </p:nvSpPr>
        <p:spPr>
          <a:xfrm>
            <a:off x="3657600" y="4343400"/>
            <a:ext cx="21547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5CADC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Writing</a:t>
            </a:r>
            <a:endParaRPr lang="en-US" sz="4800" b="1" cap="none" spc="50" dirty="0">
              <a:ln w="11430"/>
              <a:solidFill>
                <a:srgbClr val="5CADC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4419600"/>
            <a:ext cx="2334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5CADC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Reading</a:t>
            </a:r>
            <a:endParaRPr lang="en-US" sz="4800" b="1" cap="none" spc="50" dirty="0">
              <a:ln w="11430"/>
              <a:solidFill>
                <a:srgbClr val="5CADC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4641" t="11458" r="15666" b="6250"/>
          <a:stretch>
            <a:fillRect/>
          </a:stretch>
        </p:blipFill>
        <p:spPr bwMode="auto">
          <a:xfrm>
            <a:off x="457200" y="762000"/>
            <a:ext cx="355825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57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RE-CARR</a:t>
            </a:r>
            <a:br>
              <a:rPr lang="en-US" dirty="0" smtClean="0"/>
            </a:br>
            <a:r>
              <a:rPr lang="en-US" sz="2400" dirty="0" smtClean="0"/>
              <a:t>(read it back)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</a:t>
            </a:r>
            <a:r>
              <a:rPr lang="en-US" dirty="0" smtClean="0"/>
              <a:t>-Have student  read a small part back to you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Compliment</a:t>
            </a:r>
            <a:r>
              <a:rPr lang="en-US" dirty="0" smtClean="0"/>
              <a:t> them on their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Ask-</a:t>
            </a:r>
            <a:r>
              <a:rPr lang="en-US" dirty="0" smtClean="0"/>
              <a:t> “What are you trying to do to make your writing better?”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Revise</a:t>
            </a:r>
            <a:r>
              <a:rPr lang="en-US" dirty="0" smtClean="0"/>
              <a:t>-add or delete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Read</a:t>
            </a:r>
            <a:r>
              <a:rPr lang="en-US" dirty="0" smtClean="0"/>
              <a:t> it again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4164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9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Diagram 5"/>
          <p:cNvGrpSpPr>
            <a:grpSpLocks/>
          </p:cNvGrpSpPr>
          <p:nvPr/>
        </p:nvGrpSpPr>
        <p:grpSpPr bwMode="auto">
          <a:xfrm>
            <a:off x="1600200" y="1219200"/>
            <a:ext cx="5943600" cy="4572000"/>
            <a:chOff x="1440" y="720"/>
            <a:chExt cx="2880" cy="2880"/>
          </a:xfrm>
        </p:grpSpPr>
        <p:sp>
          <p:nvSpPr>
            <p:cNvPr id="13" name="_s6148"/>
            <p:cNvSpPr>
              <a:spLocks noChangeArrowheads="1" noTextEdit="1"/>
            </p:cNvSpPr>
            <p:nvPr/>
          </p:nvSpPr>
          <p:spPr bwMode="auto">
            <a:xfrm>
              <a:off x="2146" y="936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_s6149"/>
            <p:cNvSpPr>
              <a:spLocks noChangeArrowheads="1" noTextEdit="1"/>
            </p:cNvSpPr>
            <p:nvPr/>
          </p:nvSpPr>
          <p:spPr bwMode="auto">
            <a:xfrm rot="4320000">
              <a:off x="2612" y="1274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_s6150"/>
            <p:cNvSpPr>
              <a:spLocks noChangeArrowheads="1" noTextEdit="1"/>
            </p:cNvSpPr>
            <p:nvPr/>
          </p:nvSpPr>
          <p:spPr bwMode="auto">
            <a:xfrm rot="8640000">
              <a:off x="2435" y="1822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_s6151"/>
            <p:cNvSpPr>
              <a:spLocks noChangeArrowheads="1" noTextEdit="1"/>
            </p:cNvSpPr>
            <p:nvPr/>
          </p:nvSpPr>
          <p:spPr bwMode="auto">
            <a:xfrm rot="12960000">
              <a:off x="1858" y="1823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_s6152"/>
            <p:cNvSpPr>
              <a:spLocks noChangeArrowheads="1" noTextEdit="1"/>
            </p:cNvSpPr>
            <p:nvPr/>
          </p:nvSpPr>
          <p:spPr bwMode="auto">
            <a:xfrm rot="17280000">
              <a:off x="1680" y="1275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_s6153"/>
            <p:cNvSpPr>
              <a:spLocks noChangeArrowheads="1"/>
            </p:cNvSpPr>
            <p:nvPr/>
          </p:nvSpPr>
          <p:spPr bwMode="auto">
            <a:xfrm>
              <a:off x="3257" y="9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Collecting &amp; Generating seed ideas</a:t>
              </a:r>
            </a:p>
          </p:txBody>
        </p:sp>
        <p:sp>
          <p:nvSpPr>
            <p:cNvPr id="19" name="_s6154"/>
            <p:cNvSpPr>
              <a:spLocks noChangeArrowheads="1"/>
            </p:cNvSpPr>
            <p:nvPr/>
          </p:nvSpPr>
          <p:spPr bwMode="auto">
            <a:xfrm>
              <a:off x="1563" y="223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Editing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0" name="_s6155"/>
            <p:cNvSpPr>
              <a:spLocks noChangeArrowheads="1"/>
            </p:cNvSpPr>
            <p:nvPr/>
          </p:nvSpPr>
          <p:spPr bwMode="auto">
            <a:xfrm>
              <a:off x="1962" y="99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Publishing &amp;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Sharing</a:t>
              </a:r>
            </a:p>
          </p:txBody>
        </p:sp>
        <p:sp>
          <p:nvSpPr>
            <p:cNvPr id="21" name="_s6156"/>
            <p:cNvSpPr>
              <a:spLocks noChangeArrowheads="1"/>
            </p:cNvSpPr>
            <p:nvPr/>
          </p:nvSpPr>
          <p:spPr bwMode="auto">
            <a:xfrm>
              <a:off x="3658" y="222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Drafting &amp; “nurturing”</a:t>
              </a:r>
            </a:p>
          </p:txBody>
        </p:sp>
        <p:sp>
          <p:nvSpPr>
            <p:cNvPr id="22" name="_s6157"/>
            <p:cNvSpPr>
              <a:spLocks noChangeArrowheads="1"/>
            </p:cNvSpPr>
            <p:nvPr/>
          </p:nvSpPr>
          <p:spPr bwMode="auto">
            <a:xfrm>
              <a:off x="2611" y="299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Revision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38" name="Text Box 18"/>
          <p:cNvSpPr txBox="1">
            <a:spLocks noChangeArrowheads="1"/>
          </p:cNvSpPr>
          <p:nvPr/>
        </p:nvSpPr>
        <p:spPr bwMode="auto">
          <a:xfrm>
            <a:off x="1752600" y="53340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00"/>
                </a:solidFill>
                <a:cs typeface="Arial" charset="0"/>
              </a:rPr>
              <a:t>The Writers Workshop Cycle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 smtClean="0">
                <a:solidFill>
                  <a:srgbClr val="000000"/>
                </a:solidFill>
                <a:cs typeface="Arial" charset="0"/>
              </a:rPr>
              <a:t>Intermediate Classroom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58732" y="804863"/>
            <a:ext cx="1890712" cy="1262063"/>
            <a:chOff x="6358732" y="804863"/>
            <a:chExt cx="1890712" cy="1262063"/>
          </a:xfrm>
        </p:grpSpPr>
        <p:sp>
          <p:nvSpPr>
            <p:cNvPr id="2" name="Oval Callout 1"/>
            <p:cNvSpPr/>
            <p:nvPr/>
          </p:nvSpPr>
          <p:spPr>
            <a:xfrm>
              <a:off x="6358732" y="804863"/>
              <a:ext cx="1865312" cy="126206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9244" y="12192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Generating strategies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5975" y="4394359"/>
            <a:ext cx="1671397" cy="2083626"/>
            <a:chOff x="6715975" y="4394359"/>
            <a:chExt cx="1671397" cy="2083626"/>
          </a:xfrm>
        </p:grpSpPr>
        <p:sp>
          <p:nvSpPr>
            <p:cNvPr id="5" name="Oval Callout 4"/>
            <p:cNvSpPr/>
            <p:nvPr/>
          </p:nvSpPr>
          <p:spPr>
            <a:xfrm rot="3249061">
              <a:off x="6509861" y="4600473"/>
              <a:ext cx="2083626" cy="167139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3888" y="5113005"/>
              <a:ext cx="13152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Read it back to me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7593" y="4488539"/>
            <a:ext cx="2138822" cy="1662913"/>
            <a:chOff x="447593" y="4488539"/>
            <a:chExt cx="2138822" cy="1662913"/>
          </a:xfrm>
        </p:grpSpPr>
        <p:sp>
          <p:nvSpPr>
            <p:cNvPr id="3" name="Oval Callout 2"/>
            <p:cNvSpPr/>
            <p:nvPr/>
          </p:nvSpPr>
          <p:spPr>
            <a:xfrm rot="13313267">
              <a:off x="447593" y="4488539"/>
              <a:ext cx="2138822" cy="166291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904" y="5066839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IADD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7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IADD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I-</a:t>
            </a:r>
            <a:r>
              <a:rPr lang="en-US" dirty="0" smtClean="0"/>
              <a:t> Inner thinking: Explain what the character is thinking or feeling- </a:t>
            </a:r>
            <a:r>
              <a:rPr lang="en-US" sz="2400" dirty="0" smtClean="0"/>
              <a:t>“This is going to be fun,” I thought to myself.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A-</a:t>
            </a:r>
            <a:r>
              <a:rPr lang="en-US" dirty="0" smtClean="0"/>
              <a:t> Action: </a:t>
            </a:r>
            <a:r>
              <a:rPr lang="en-US" sz="2400" dirty="0" smtClean="0"/>
              <a:t>I scuttled around the corner and hid, my heart pounding wildly.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ialogue: </a:t>
            </a:r>
            <a:r>
              <a:rPr lang="en-US" sz="2400" dirty="0" smtClean="0"/>
              <a:t>“Listen up,” I demanded.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escription: </a:t>
            </a:r>
            <a:r>
              <a:rPr lang="en-US" sz="2400" dirty="0" smtClean="0"/>
              <a:t>The sky was dark and stormy with fat dense clouds looming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30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Diagram 5"/>
          <p:cNvGrpSpPr>
            <a:grpSpLocks/>
          </p:cNvGrpSpPr>
          <p:nvPr/>
        </p:nvGrpSpPr>
        <p:grpSpPr bwMode="auto">
          <a:xfrm>
            <a:off x="1600200" y="1219200"/>
            <a:ext cx="5943600" cy="4572000"/>
            <a:chOff x="1440" y="720"/>
            <a:chExt cx="2880" cy="2880"/>
          </a:xfrm>
        </p:grpSpPr>
        <p:sp>
          <p:nvSpPr>
            <p:cNvPr id="13" name="_s6148"/>
            <p:cNvSpPr>
              <a:spLocks noChangeArrowheads="1" noTextEdit="1"/>
            </p:cNvSpPr>
            <p:nvPr/>
          </p:nvSpPr>
          <p:spPr bwMode="auto">
            <a:xfrm>
              <a:off x="2146" y="936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hlink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_s6149"/>
            <p:cNvSpPr>
              <a:spLocks noChangeArrowheads="1" noTextEdit="1"/>
            </p:cNvSpPr>
            <p:nvPr/>
          </p:nvSpPr>
          <p:spPr bwMode="auto">
            <a:xfrm rot="4320000">
              <a:off x="2612" y="1274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_s6150"/>
            <p:cNvSpPr>
              <a:spLocks noChangeArrowheads="1" noTextEdit="1"/>
            </p:cNvSpPr>
            <p:nvPr/>
          </p:nvSpPr>
          <p:spPr bwMode="auto">
            <a:xfrm rot="8640000">
              <a:off x="2435" y="1822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_s6151"/>
            <p:cNvSpPr>
              <a:spLocks noChangeArrowheads="1" noTextEdit="1"/>
            </p:cNvSpPr>
            <p:nvPr/>
          </p:nvSpPr>
          <p:spPr bwMode="auto">
            <a:xfrm rot="12960000">
              <a:off x="1858" y="1823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_s6152"/>
            <p:cNvSpPr>
              <a:spLocks noChangeArrowheads="1" noTextEdit="1"/>
            </p:cNvSpPr>
            <p:nvPr/>
          </p:nvSpPr>
          <p:spPr bwMode="auto">
            <a:xfrm rot="17280000">
              <a:off x="1680" y="1275"/>
              <a:ext cx="1469" cy="1469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bg1"/>
            </a:solidFill>
            <a:ln w="76200" cmpd="dbl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_s6153"/>
            <p:cNvSpPr>
              <a:spLocks noChangeArrowheads="1"/>
            </p:cNvSpPr>
            <p:nvPr/>
          </p:nvSpPr>
          <p:spPr bwMode="auto">
            <a:xfrm>
              <a:off x="3257" y="99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/>
              <a:endParaRPr lang="en-US" alt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Collecting &amp; Generating seed ideas</a:t>
              </a:r>
            </a:p>
          </p:txBody>
        </p:sp>
        <p:sp>
          <p:nvSpPr>
            <p:cNvPr id="19" name="_s6154"/>
            <p:cNvSpPr>
              <a:spLocks noChangeArrowheads="1"/>
            </p:cNvSpPr>
            <p:nvPr/>
          </p:nvSpPr>
          <p:spPr bwMode="auto">
            <a:xfrm>
              <a:off x="1563" y="223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Editing</a:t>
              </a:r>
            </a:p>
            <a:p>
              <a:pPr algn="ctr"/>
              <a:endParaRPr lang="en-US" alt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6155"/>
            <p:cNvSpPr>
              <a:spLocks noChangeArrowheads="1"/>
            </p:cNvSpPr>
            <p:nvPr/>
          </p:nvSpPr>
          <p:spPr bwMode="auto">
            <a:xfrm>
              <a:off x="1962" y="99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Publishing &amp;</a:t>
              </a:r>
            </a:p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Sharing</a:t>
              </a:r>
            </a:p>
          </p:txBody>
        </p:sp>
        <p:sp>
          <p:nvSpPr>
            <p:cNvPr id="21" name="_s6156"/>
            <p:cNvSpPr>
              <a:spLocks noChangeArrowheads="1"/>
            </p:cNvSpPr>
            <p:nvPr/>
          </p:nvSpPr>
          <p:spPr bwMode="auto">
            <a:xfrm>
              <a:off x="3658" y="2229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Drafting &amp; “nurturing”</a:t>
              </a:r>
            </a:p>
          </p:txBody>
        </p:sp>
        <p:sp>
          <p:nvSpPr>
            <p:cNvPr id="22" name="_s6157"/>
            <p:cNvSpPr>
              <a:spLocks noChangeArrowheads="1"/>
            </p:cNvSpPr>
            <p:nvPr/>
          </p:nvSpPr>
          <p:spPr bwMode="auto">
            <a:xfrm>
              <a:off x="2611" y="2991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Revision</a:t>
              </a:r>
            </a:p>
            <a:p>
              <a:pPr algn="ctr"/>
              <a:endParaRPr lang="en-US" altLang="en-US" sz="120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38" name="Text Box 18"/>
          <p:cNvSpPr txBox="1">
            <a:spLocks noChangeArrowheads="1"/>
          </p:cNvSpPr>
          <p:nvPr/>
        </p:nvSpPr>
        <p:spPr bwMode="auto">
          <a:xfrm>
            <a:off x="1752600" y="533400"/>
            <a:ext cx="6705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00"/>
                </a:solidFill>
                <a:cs typeface="Arial" charset="0"/>
              </a:rPr>
              <a:t>The Writers Workshop Cycle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="1" i="1" dirty="0" smtClean="0">
                <a:solidFill>
                  <a:srgbClr val="000000"/>
                </a:solidFill>
                <a:cs typeface="Arial" charset="0"/>
              </a:rPr>
              <a:t>Intermediate Classroom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1371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58732" y="804863"/>
            <a:ext cx="1890712" cy="1262063"/>
            <a:chOff x="6358732" y="804863"/>
            <a:chExt cx="1890712" cy="1262063"/>
          </a:xfrm>
        </p:grpSpPr>
        <p:sp>
          <p:nvSpPr>
            <p:cNvPr id="2" name="Oval Callout 1"/>
            <p:cNvSpPr/>
            <p:nvPr/>
          </p:nvSpPr>
          <p:spPr>
            <a:xfrm>
              <a:off x="6358732" y="804863"/>
              <a:ext cx="1865312" cy="126206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49244" y="12192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Generating strategies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15975" y="4394359"/>
            <a:ext cx="1671397" cy="2083626"/>
            <a:chOff x="6715975" y="4394359"/>
            <a:chExt cx="1671397" cy="2083626"/>
          </a:xfrm>
        </p:grpSpPr>
        <p:sp>
          <p:nvSpPr>
            <p:cNvPr id="5" name="Oval Callout 4"/>
            <p:cNvSpPr/>
            <p:nvPr/>
          </p:nvSpPr>
          <p:spPr>
            <a:xfrm rot="3249061">
              <a:off x="6509861" y="4600473"/>
              <a:ext cx="2083626" cy="167139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73888" y="5113005"/>
              <a:ext cx="13152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Read it back to me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7593" y="4488539"/>
            <a:ext cx="2138822" cy="1662913"/>
            <a:chOff x="447593" y="4488539"/>
            <a:chExt cx="2138822" cy="1662913"/>
          </a:xfrm>
        </p:grpSpPr>
        <p:sp>
          <p:nvSpPr>
            <p:cNvPr id="3" name="Oval Callout 2"/>
            <p:cNvSpPr/>
            <p:nvPr/>
          </p:nvSpPr>
          <p:spPr>
            <a:xfrm rot="13313267">
              <a:off x="447593" y="4488539"/>
              <a:ext cx="2138822" cy="1662913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904" y="5066839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</a:rPr>
                <a:t>IADD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3320" y="961142"/>
            <a:ext cx="1967930" cy="1579201"/>
            <a:chOff x="363320" y="961142"/>
            <a:chExt cx="1967930" cy="1579201"/>
          </a:xfrm>
        </p:grpSpPr>
        <p:sp>
          <p:nvSpPr>
            <p:cNvPr id="23" name="Oval Callout 22"/>
            <p:cNvSpPr/>
            <p:nvPr/>
          </p:nvSpPr>
          <p:spPr>
            <a:xfrm rot="16681078">
              <a:off x="557684" y="766778"/>
              <a:ext cx="1579201" cy="196793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600" y="143589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Read and Review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52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Spelling- </a:t>
            </a:r>
            <a:r>
              <a:rPr lang="en-US" sz="2000" dirty="0" smtClean="0"/>
              <a:t>ask the student to go through and circle the words that they believe might be misspelled</a:t>
            </a:r>
          </a:p>
          <a:p>
            <a:pPr marL="0" indent="0">
              <a:buNone/>
            </a:pPr>
            <a:r>
              <a:rPr lang="en-US" dirty="0" smtClean="0"/>
              <a:t>Organization- </a:t>
            </a:r>
            <a:r>
              <a:rPr lang="en-US" sz="2000" dirty="0" smtClean="0"/>
              <a:t>(if possible) make a copy of the written draft- have the student cut the paper up and re-organize. Tape back together after re- org.</a:t>
            </a:r>
          </a:p>
          <a:p>
            <a:pPr marL="0" indent="0">
              <a:buNone/>
            </a:pPr>
            <a:r>
              <a:rPr lang="en-US" dirty="0" smtClean="0"/>
              <a:t>Grammar- </a:t>
            </a:r>
            <a:r>
              <a:rPr lang="en-US" sz="2000" dirty="0" smtClean="0"/>
              <a:t>support sentence punctuation, quotations, and other grammar support through a re-reading and side by side support. Use books to show examples e.g. periods, paragraphs etc.</a:t>
            </a:r>
          </a:p>
          <a:p>
            <a:pPr marL="0" indent="0">
              <a:buNone/>
            </a:pPr>
            <a:r>
              <a:rPr lang="en-US" dirty="0" smtClean="0"/>
              <a:t>Checklist-</a:t>
            </a:r>
            <a:r>
              <a:rPr lang="en-US" sz="2000" dirty="0" smtClean="0"/>
              <a:t> Use a check list if student has one for support.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7199"/>
            <a:ext cx="2247900" cy="14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4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Young 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rgbClr val="000000"/>
                </a:solidFill>
                <a:latin typeface="Helvetica Neue"/>
              </a:rPr>
              <a:t>A coach is someone who can give correction without causing resentment.</a:t>
            </a:r>
            <a:br>
              <a:rPr lang="en-US" i="1" dirty="0">
                <a:solidFill>
                  <a:srgbClr val="000000"/>
                </a:solidFill>
                <a:latin typeface="Helvetica Neue"/>
              </a:rPr>
            </a:br>
            <a:endParaRPr lang="en-US" i="1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dirty="0" smtClean="0"/>
              <a:t>John </a:t>
            </a:r>
            <a:r>
              <a:rPr lang="en-US" dirty="0"/>
              <a:t>Wooden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3200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Compliments go a long way- Find and name what students are doing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One of the strongest things I notice about your writing is….</a:t>
            </a:r>
          </a:p>
          <a:p>
            <a:r>
              <a:rPr lang="en-US" sz="2800" dirty="0" smtClean="0"/>
              <a:t>One thing I am learning from your writing is…</a:t>
            </a:r>
          </a:p>
          <a:p>
            <a:r>
              <a:rPr lang="en-US" sz="2800" dirty="0" smtClean="0"/>
              <a:t>I can see that you as a writer really care about…</a:t>
            </a:r>
            <a:endParaRPr lang="en-US" sz="2800" dirty="0"/>
          </a:p>
          <a:p>
            <a:r>
              <a:rPr lang="en-US" sz="2800" dirty="0" smtClean="0"/>
              <a:t>I really like this part because…..</a:t>
            </a:r>
          </a:p>
          <a:p>
            <a:r>
              <a:rPr lang="en-US" sz="2800" dirty="0" smtClean="0"/>
              <a:t>This part…. It really works because….</a:t>
            </a:r>
          </a:p>
          <a:p>
            <a:r>
              <a:rPr lang="en-US" sz="2800" dirty="0" smtClean="0"/>
              <a:t>This part makes me think about…..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Exemplars-What should grade level writing look like?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943600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u="sng" dirty="0">
                <a:solidFill>
                  <a:prstClr val="black"/>
                </a:solidFill>
              </a:rPr>
              <a:t>Let’s look at the writing </a:t>
            </a:r>
            <a:r>
              <a:rPr lang="en-US" u="sng" dirty="0" smtClean="0">
                <a:solidFill>
                  <a:prstClr val="black"/>
                </a:solidFill>
              </a:rPr>
              <a:t>progressions across grades 3-5</a:t>
            </a:r>
            <a:r>
              <a:rPr lang="en-US" u="sng" dirty="0">
                <a:solidFill>
                  <a:prstClr val="black"/>
                </a:solidFill>
              </a:rPr>
              <a:t/>
            </a:r>
            <a:br>
              <a:rPr lang="en-US" u="sng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Narrative-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The Scary Dog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Informational-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Bulldogs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Opinion-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Football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2819400" cy="258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1"/>
            <a:ext cx="7772400" cy="1371599"/>
          </a:xfrm>
        </p:spPr>
        <p:txBody>
          <a:bodyPr/>
          <a:lstStyle/>
          <a:p>
            <a:r>
              <a:rPr lang="en-US" dirty="0" smtClean="0"/>
              <a:t>Writers Workshop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1200"/>
            <a:ext cx="6400800" cy="167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900" b="1" cap="none" dirty="0" smtClean="0">
                <a:solidFill>
                  <a:srgbClr val="7030A0"/>
                </a:solidFill>
              </a:rPr>
              <a:t>CHILDREN’S SUCCESS IN MANY DISCIPLINES IS UTTERLY RELIANT ON THEIR ABILITIES TO WRITE: CHILDREN DESERVE WRITING TO BE A SUBJECT THAT IS TAUGHT AND STUDIED JUST LIKE READING OR MATH</a:t>
            </a:r>
          </a:p>
          <a:p>
            <a:pPr>
              <a:lnSpc>
                <a:spcPct val="80000"/>
              </a:lnSpc>
            </a:pPr>
            <a:r>
              <a:rPr lang="en-US" sz="1900" b="1" cap="none" dirty="0" smtClean="0">
                <a:solidFill>
                  <a:srgbClr val="7030A0"/>
                </a:solidFill>
              </a:rPr>
              <a:t>- Lucy Calkins</a:t>
            </a:r>
          </a:p>
          <a:p>
            <a:pPr>
              <a:lnSpc>
                <a:spcPct val="80000"/>
              </a:lnSpc>
            </a:pPr>
            <a:endParaRPr lang="en-US" sz="1900" cap="none" dirty="0" smtClean="0"/>
          </a:p>
        </p:txBody>
      </p:sp>
      <p:pic>
        <p:nvPicPr>
          <p:cNvPr id="1027" name="Picture 3" descr="\\CNOCMF01\Staff_B$\kbarnes\My Documents\My Pictures\Northgate Writers\Northgate writers 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657600" cy="22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Examine </a:t>
            </a:r>
            <a:r>
              <a:rPr lang="en-US" dirty="0" smtClean="0"/>
              <a:t>the writers workshop model</a:t>
            </a:r>
          </a:p>
          <a:p>
            <a:r>
              <a:rPr lang="en-US" b="1" dirty="0" smtClean="0"/>
              <a:t>Identify</a:t>
            </a:r>
            <a:r>
              <a:rPr lang="en-US" dirty="0" smtClean="0"/>
              <a:t> the writing genres and purposes of each </a:t>
            </a:r>
            <a:endParaRPr lang="en-US" dirty="0"/>
          </a:p>
          <a:p>
            <a:r>
              <a:rPr lang="en-US" b="1" dirty="0" smtClean="0"/>
              <a:t>Review</a:t>
            </a:r>
            <a:r>
              <a:rPr lang="en-US" dirty="0" smtClean="0"/>
              <a:t> the publishing cycle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Develop strategies to support students in writing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4394200"/>
            <a:ext cx="999067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35E2E"/>
                </a:solidFill>
              </a:rPr>
              <a:t>Your life is worth writing about…</a:t>
            </a:r>
          </a:p>
        </p:txBody>
      </p:sp>
      <p:pic>
        <p:nvPicPr>
          <p:cNvPr id="71682" name="Content Placeholder 3" descr="CIMG0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006" y="1600200"/>
            <a:ext cx="60359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for  supporting all students!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438400"/>
            <a:ext cx="5444098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Child a Writer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Every </a:t>
            </a:r>
            <a:r>
              <a:rPr lang="en-US" dirty="0"/>
              <a:t>child needs between </a:t>
            </a:r>
            <a:r>
              <a:rPr lang="en-US" u="sng" dirty="0"/>
              <a:t>forty-five and sixty </a:t>
            </a:r>
            <a:r>
              <a:rPr lang="en-US" dirty="0"/>
              <a:t>minutes for writing and writing instruction at least four times a week.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Giving young children the opportunities to </a:t>
            </a:r>
            <a:r>
              <a:rPr lang="en-US" u="sng" dirty="0"/>
              <a:t>write something for someone makes</a:t>
            </a:r>
            <a:r>
              <a:rPr lang="en-US" dirty="0"/>
              <a:t> it likely that writing will engage children and that they will feel as if the work they are doing is real, credible, and substantial.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685800" y="1066800"/>
            <a:ext cx="7696200" cy="44958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-US" sz="2800" b="0" i="0" u="none" strike="noStrike" cap="none" baseline="0" dirty="0">
                <a:latin typeface="Cataneo BT" pitchFamily="66" charset="0"/>
                <a:ea typeface="Arial"/>
                <a:cs typeface="Arial"/>
                <a:sym typeface="Arial"/>
              </a:rPr>
              <a:t>“There are no silver bullets in education, but writing – </a:t>
            </a:r>
            <a:r>
              <a:rPr lang="en-US" sz="2800" b="1" u="none" strike="noStrike" cap="none" baseline="0" dirty="0">
                <a:solidFill>
                  <a:srgbClr val="FF0000"/>
                </a:solidFill>
                <a:latin typeface="Cataneo BT" pitchFamily="66" charset="0"/>
                <a:ea typeface="Arial"/>
                <a:cs typeface="Arial"/>
                <a:sym typeface="Arial"/>
              </a:rPr>
              <a:t>particularly nonfiction writing – is about as close as you can get to a single strategy that has significant and positive effects in nearly every other area of the curriculum. </a:t>
            </a:r>
            <a:r>
              <a:rPr lang="en-US" sz="2800" b="1" u="none" strike="noStrike" cap="none" baseline="0" dirty="0" smtClean="0">
                <a:solidFill>
                  <a:srgbClr val="FF0000"/>
                </a:solidFill>
                <a:latin typeface="Cataneo BT" pitchFamily="66" charset="0"/>
                <a:ea typeface="Arial"/>
                <a:cs typeface="Arial"/>
                <a:sym typeface="Arial"/>
              </a:rPr>
              <a:t>“</a:t>
            </a:r>
            <a:endParaRPr lang="en-US" sz="2800" b="0" i="0" u="none" strike="noStrike" cap="none" baseline="0" dirty="0" smtClean="0">
              <a:latin typeface="Cataneo BT" pitchFamily="66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buSzPct val="25000"/>
              <a:buNone/>
            </a:pPr>
            <a:r>
              <a:rPr lang="en-US" sz="2800" dirty="0" smtClean="0">
                <a:latin typeface="Cataneo BT" pitchFamily="66" charset="0"/>
                <a:ea typeface="Arial"/>
                <a:cs typeface="Arial"/>
                <a:sym typeface="Arial"/>
              </a:rPr>
              <a:t>                            </a:t>
            </a:r>
            <a:r>
              <a:rPr lang="en-US" sz="1600" b="0" i="0" u="none" strike="noStrike" cap="none" baseline="0" dirty="0" smtClean="0">
                <a:latin typeface="Cataneo BT" pitchFamily="66" charset="0"/>
                <a:ea typeface="Arial"/>
                <a:cs typeface="Arial"/>
                <a:sym typeface="Arial"/>
              </a:rPr>
              <a:t>--</a:t>
            </a:r>
            <a:r>
              <a:rPr lang="en-US" sz="1600" b="0" i="0" u="none" strike="noStrike" cap="none" baseline="0" dirty="0">
                <a:latin typeface="Cataneo BT" pitchFamily="66" charset="0"/>
                <a:ea typeface="Arial"/>
                <a:cs typeface="Arial"/>
                <a:sym typeface="Arial"/>
              </a:rPr>
              <a:t>Douglas Reeves, Leadership and Learning Center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makes us smarter.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562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Let’s See What our Kids Are Writing…….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263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85825"/>
            <a:ext cx="79343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1040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4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214438"/>
            <a:ext cx="68961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8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8546</TotalTime>
  <Words>1009</Words>
  <Application>Microsoft Office PowerPoint</Application>
  <PresentationFormat>On-screen Show (4:3)</PresentationFormat>
  <Paragraphs>181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Default Design</vt:lpstr>
      <vt:lpstr>1_Office Theme</vt:lpstr>
      <vt:lpstr>Elementary Writing 3-5 Kris Barnes Curriculum Specialist ELA October 24, 2015 </vt:lpstr>
      <vt:lpstr>PowerPoint Presentation</vt:lpstr>
      <vt:lpstr>PowerPoint Presentation</vt:lpstr>
      <vt:lpstr>Outcomes </vt:lpstr>
      <vt:lpstr>Every Child a Writer</vt:lpstr>
      <vt:lpstr>Writing makes us smarter.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Writers Workshop</vt:lpstr>
      <vt:lpstr>Cycle of a Workshop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Supporting Students</vt:lpstr>
      <vt:lpstr>PowerPoint Presentation</vt:lpstr>
      <vt:lpstr>Let’s Try It</vt:lpstr>
      <vt:lpstr>1. Generating Idea for Narrative Writing </vt:lpstr>
      <vt:lpstr>2. Generating Idea for Informational Writing</vt:lpstr>
      <vt:lpstr>2. Generating Idea for Informational Writing</vt:lpstr>
      <vt:lpstr>3. Generating Opinion Writing</vt:lpstr>
      <vt:lpstr>PowerPoint Presentation</vt:lpstr>
      <vt:lpstr>2. RE-CARR (read it back)</vt:lpstr>
      <vt:lpstr>PowerPoint Presentation</vt:lpstr>
      <vt:lpstr>IADD </vt:lpstr>
      <vt:lpstr>PowerPoint Presentation</vt:lpstr>
      <vt:lpstr>Editing</vt:lpstr>
      <vt:lpstr>Coaching Young Writers</vt:lpstr>
      <vt:lpstr>Compliments go a long way- Find and name what students are doing well</vt:lpstr>
      <vt:lpstr>Exemplars-What should grade level writing look like?</vt:lpstr>
      <vt:lpstr>Let’s look at the writing progressions across grades 3-5 </vt:lpstr>
      <vt:lpstr>Writers Workshop</vt:lpstr>
      <vt:lpstr>Your life is worth writing about…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Harrison</dc:creator>
  <cp:lastModifiedBy>Reeba Miller</cp:lastModifiedBy>
  <cp:revision>118</cp:revision>
  <dcterms:created xsi:type="dcterms:W3CDTF">2009-02-01T18:32:00Z</dcterms:created>
  <dcterms:modified xsi:type="dcterms:W3CDTF">2015-11-09T22:02:27Z</dcterms:modified>
</cp:coreProperties>
</file>